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301" r:id="rId2"/>
    <p:sldId id="297" r:id="rId3"/>
    <p:sldId id="256" r:id="rId4"/>
    <p:sldId id="270" r:id="rId5"/>
    <p:sldId id="268" r:id="rId6"/>
    <p:sldId id="267" r:id="rId7"/>
    <p:sldId id="269" r:id="rId8"/>
    <p:sldId id="298" r:id="rId9"/>
    <p:sldId id="304" r:id="rId10"/>
    <p:sldId id="305" r:id="rId11"/>
    <p:sldId id="306" r:id="rId12"/>
    <p:sldId id="277" r:id="rId13"/>
    <p:sldId id="295" r:id="rId14"/>
    <p:sldId id="307" r:id="rId15"/>
    <p:sldId id="308" r:id="rId16"/>
    <p:sldId id="310" r:id="rId17"/>
    <p:sldId id="309" r:id="rId18"/>
    <p:sldId id="311" r:id="rId19"/>
    <p:sldId id="300" r:id="rId20"/>
    <p:sldId id="359" r:id="rId21"/>
    <p:sldId id="360" r:id="rId22"/>
    <p:sldId id="258" r:id="rId23"/>
    <p:sldId id="281" r:id="rId24"/>
    <p:sldId id="282" r:id="rId25"/>
    <p:sldId id="283" r:id="rId26"/>
    <p:sldId id="280" r:id="rId27"/>
    <p:sldId id="299" r:id="rId28"/>
    <p:sldId id="259" r:id="rId29"/>
    <p:sldId id="291" r:id="rId30"/>
    <p:sldId id="284" r:id="rId31"/>
    <p:sldId id="262" r:id="rId32"/>
    <p:sldId id="317" r:id="rId33"/>
    <p:sldId id="322" r:id="rId34"/>
    <p:sldId id="264" r:id="rId35"/>
    <p:sldId id="332" r:id="rId36"/>
    <p:sldId id="278" r:id="rId37"/>
    <p:sldId id="328" r:id="rId38"/>
    <p:sldId id="329" r:id="rId39"/>
    <p:sldId id="327" r:id="rId40"/>
    <p:sldId id="260" r:id="rId41"/>
    <p:sldId id="333" r:id="rId42"/>
    <p:sldId id="334" r:id="rId43"/>
    <p:sldId id="261" r:id="rId44"/>
    <p:sldId id="338" r:id="rId45"/>
    <p:sldId id="339" r:id="rId46"/>
    <p:sldId id="263" r:id="rId47"/>
    <p:sldId id="344" r:id="rId48"/>
    <p:sldId id="343" r:id="rId49"/>
    <p:sldId id="265" r:id="rId50"/>
    <p:sldId id="353" r:id="rId51"/>
    <p:sldId id="354" r:id="rId52"/>
    <p:sldId id="362" r:id="rId53"/>
    <p:sldId id="294" r:id="rId54"/>
    <p:sldId id="302" r:id="rId5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800000"/>
    <a:srgbClr val="003399"/>
    <a:srgbClr val="C0C0C0"/>
    <a:srgbClr val="DDDDDD"/>
    <a:srgbClr val="FF33CC"/>
    <a:srgbClr val="0066FF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294" autoAdjust="0"/>
  </p:normalViewPr>
  <p:slideViewPr>
    <p:cSldViewPr snapToGrid="0">
      <p:cViewPr varScale="1">
        <p:scale>
          <a:sx n="88" d="100"/>
          <a:sy n="88" d="100"/>
        </p:scale>
        <p:origin x="1110" y="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2832" y="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98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67AF537-541B-40DC-BA0D-79A0D9C2F5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937BEAD-FC46-45FA-9F4B-F87A43D53F34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09763" y="587375"/>
            <a:ext cx="3181350" cy="2386013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073400"/>
            <a:ext cx="5486400" cy="5384800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3D832ED-53AE-4027-BE1B-1E9C548CC150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1D9C86E-32BA-4DF9-88AF-840470EA2495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DEEP 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Used by U1 with no runner on 1st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SHALLOW 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Used by U1 with a runner on 1</a:t>
            </a:r>
            <a:r>
              <a:rPr lang="en-US" altLang="en-US" baseline="30000"/>
              <a:t>st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DEEP B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Used by U2 with a runner on 2</a:t>
            </a:r>
            <a:r>
              <a:rPr lang="en-US" altLang="en-US" baseline="30000"/>
              <a:t>nd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DEEP C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Used by U2 with a runner on 1</a:t>
            </a:r>
            <a:r>
              <a:rPr lang="en-US" altLang="en-US" baseline="30000"/>
              <a:t>st</a:t>
            </a:r>
            <a:r>
              <a:rPr lang="en-US" altLang="en-US"/>
              <a:t>, but not on 2</a:t>
            </a:r>
            <a:r>
              <a:rPr lang="en-US" altLang="en-US" baseline="30000"/>
              <a:t>nd</a:t>
            </a:r>
            <a:r>
              <a:rPr lang="en-US" altLang="en-US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DEEP 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Used by U3 with no runner on 3</a:t>
            </a:r>
            <a:r>
              <a:rPr lang="en-US" altLang="en-US" baseline="30000"/>
              <a:t>rd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SHALLOW 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Used by U3 with a runner on 3</a:t>
            </a:r>
            <a:r>
              <a:rPr lang="en-US" altLang="en-US" baseline="30000"/>
              <a:t>rd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Used by U2 with no runner on 1</a:t>
            </a:r>
            <a:r>
              <a:rPr lang="en-US" altLang="en-US" baseline="30000"/>
              <a:t>st</a:t>
            </a:r>
            <a:r>
              <a:rPr lang="en-US" altLang="en-US"/>
              <a:t> or 2</a:t>
            </a:r>
            <a:r>
              <a:rPr lang="en-US" altLang="en-US" baseline="30000"/>
              <a:t>nd</a:t>
            </a:r>
            <a:r>
              <a:rPr lang="en-US" altLang="en-US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Generally, batters are “pull” hitters.  Be on the Left field side for right handed hitters and Right field side for left-handed hitters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F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OPTIONAL – can be used by U2 with a runner on 2</a:t>
            </a:r>
            <a:r>
              <a:rPr lang="en-US" altLang="en-US" baseline="30000"/>
              <a:t>nd</a:t>
            </a:r>
            <a:r>
              <a:rPr lang="en-US" altLang="en-US"/>
              <a:t> only or 2</a:t>
            </a:r>
            <a:r>
              <a:rPr lang="en-US" altLang="en-US" baseline="30000"/>
              <a:t>nd</a:t>
            </a:r>
            <a:r>
              <a:rPr lang="en-US" altLang="en-US"/>
              <a:t> and 3</a:t>
            </a:r>
            <a:r>
              <a:rPr lang="en-US" altLang="en-US" baseline="30000"/>
              <a:t>rd</a:t>
            </a:r>
            <a:r>
              <a:rPr lang="en-US" altLang="en-US"/>
              <a:t>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E98A1B8-3430-433C-9A91-91C80247536E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PL has responsibility up to the front edge of first/third base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U1 has responsibility from the front edge of first base to the fence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U3 has responsibility from the front edge of third base to the fence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51297F-3C4B-473E-8FF3-9CB90674A1EB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Someone goes out on ALL fly balls – even the “cans of corn”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The coaches are paying for FOUR umpires and they EXPECT to have someone out there……..just in case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A631EC-6E68-4593-9F9A-1470A9DF8528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With U2 in the outfield or in “F”</a:t>
            </a:r>
          </a:p>
          <a:p>
            <a:pPr eaLnBrk="1" hangingPunct="1"/>
            <a:endParaRPr lang="en-US" altLang="en-US"/>
          </a:p>
          <a:p>
            <a:pPr lvl="1" eaLnBrk="1" hangingPunct="1">
              <a:buFontTx/>
              <a:buChar char="•"/>
            </a:pPr>
            <a:r>
              <a:rPr lang="en-US" altLang="en-US"/>
              <a:t>PL has NO fly ball responsibility</a:t>
            </a:r>
          </a:p>
          <a:p>
            <a:pPr lvl="1" eaLnBrk="1" hangingPunct="1">
              <a:buFontTx/>
              <a:buChar char="•"/>
            </a:pPr>
            <a:endParaRPr lang="en-US" altLang="en-US"/>
          </a:p>
          <a:p>
            <a:pPr lvl="1" eaLnBrk="1" hangingPunct="1">
              <a:buFontTx/>
              <a:buChar char="•"/>
            </a:pPr>
            <a:r>
              <a:rPr lang="en-US" altLang="en-US"/>
              <a:t>U1 has the right fielder moving toward the foul line</a:t>
            </a:r>
          </a:p>
          <a:p>
            <a:pPr lvl="1" eaLnBrk="1" hangingPunct="1">
              <a:buFontTx/>
              <a:buChar char="•"/>
            </a:pPr>
            <a:endParaRPr lang="en-US" altLang="en-US"/>
          </a:p>
          <a:p>
            <a:pPr lvl="1" eaLnBrk="1" hangingPunct="1">
              <a:buFontTx/>
              <a:buChar char="•"/>
            </a:pPr>
            <a:r>
              <a:rPr lang="en-US" altLang="en-US"/>
              <a:t>U2 has center field, the left or right  fielder moving straight forward/backward or toward center field</a:t>
            </a:r>
          </a:p>
          <a:p>
            <a:pPr lvl="1" eaLnBrk="1" hangingPunct="1">
              <a:buFontTx/>
              <a:buChar char="•"/>
            </a:pPr>
            <a:endParaRPr lang="en-US" altLang="en-US"/>
          </a:p>
          <a:p>
            <a:pPr lvl="1" eaLnBrk="1" hangingPunct="1">
              <a:buFontTx/>
              <a:buChar char="•"/>
            </a:pPr>
            <a:r>
              <a:rPr lang="en-US" altLang="en-US"/>
              <a:t>U3 has the left fielder moving toward the foul line</a:t>
            </a:r>
          </a:p>
          <a:p>
            <a:pPr lvl="1" eaLnBrk="1" hangingPunct="1">
              <a:buFontTx/>
              <a:buChar char="•"/>
            </a:pPr>
            <a:endParaRPr lang="en-US" altLang="en-US"/>
          </a:p>
          <a:p>
            <a:pPr eaLnBrk="1" hangingPunct="1">
              <a:buFontTx/>
              <a:buChar char="•"/>
            </a:pPr>
            <a:r>
              <a:rPr lang="en-US" altLang="en-US"/>
              <a:t>U2 is the “KEY” to rotation</a:t>
            </a:r>
          </a:p>
          <a:p>
            <a:pPr lvl="1" eaLnBrk="1" hangingPunct="1">
              <a:buFontTx/>
              <a:buChar char="•"/>
            </a:pPr>
            <a:r>
              <a:rPr lang="en-US" altLang="en-US"/>
              <a:t>If U2 goes out, it is his call……even if he is wrong, he is RIGHT</a:t>
            </a:r>
          </a:p>
          <a:p>
            <a:pPr lvl="1" eaLnBrk="1" hangingPunct="1">
              <a:buFontTx/>
              <a:buChar char="•"/>
            </a:pPr>
            <a:r>
              <a:rPr lang="en-US" altLang="en-US"/>
              <a:t>If U2 does NOT go out, either U1 or U3 must go out to rule on the play</a:t>
            </a:r>
          </a:p>
          <a:p>
            <a:pPr lvl="1" eaLnBrk="1" hangingPunct="1">
              <a:buFontTx/>
              <a:buChar char="•"/>
            </a:pPr>
            <a:endParaRPr lang="en-US" altLang="en-US"/>
          </a:p>
          <a:p>
            <a:pPr eaLnBrk="1" hangingPunct="1">
              <a:buFontTx/>
              <a:buChar char="•"/>
            </a:pPr>
            <a:r>
              <a:rPr lang="en-US" altLang="en-US"/>
              <a:t>If ANY umpire “goes out”, coverage reverts to 3-umpire mechanics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373DDA1-395A-41C8-8E70-FD48448A8C64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/>
              <a:t>If U2 is “inside”</a:t>
            </a:r>
          </a:p>
          <a:p>
            <a:pPr eaLnBrk="1" hangingPunct="1"/>
            <a:endParaRPr lang="en-US" altLang="en-US" dirty="0"/>
          </a:p>
          <a:p>
            <a:pPr lvl="1" eaLnBrk="1" hangingPunct="1">
              <a:buFontTx/>
              <a:buChar char="•"/>
            </a:pPr>
            <a:r>
              <a:rPr lang="en-US" altLang="en-US" dirty="0"/>
              <a:t>Coverage is the same as in 3-umpire mechanics</a:t>
            </a:r>
          </a:p>
          <a:p>
            <a:pPr lvl="2" eaLnBrk="1" hangingPunct="1">
              <a:buFontTx/>
              <a:buChar char="•"/>
            </a:pPr>
            <a:r>
              <a:rPr lang="en-US" altLang="en-US" dirty="0"/>
              <a:t>PL and U2 have no fly ball responsibility in the outfield</a:t>
            </a:r>
          </a:p>
          <a:p>
            <a:pPr lvl="2" eaLnBrk="1" hangingPunct="1">
              <a:buFontTx/>
              <a:buChar char="•"/>
            </a:pPr>
            <a:endParaRPr lang="en-US" altLang="en-US" dirty="0"/>
          </a:p>
          <a:p>
            <a:pPr lvl="1" eaLnBrk="1" hangingPunct="1">
              <a:buFontTx/>
              <a:buChar char="•"/>
            </a:pPr>
            <a:r>
              <a:rPr lang="en-US" altLang="en-US" dirty="0"/>
              <a:t>U1 has right field and the center fielder moving straight</a:t>
            </a:r>
            <a:r>
              <a:rPr lang="en-US" altLang="en-US" baseline="0" dirty="0"/>
              <a:t> forward or backward or </a:t>
            </a:r>
            <a:r>
              <a:rPr lang="en-US" altLang="en-US" dirty="0"/>
              <a:t>toward right field</a:t>
            </a:r>
          </a:p>
          <a:p>
            <a:pPr lvl="1" eaLnBrk="1" hangingPunct="1">
              <a:buFontTx/>
              <a:buChar char="•"/>
            </a:pPr>
            <a:endParaRPr lang="en-US" altLang="en-US" dirty="0"/>
          </a:p>
          <a:p>
            <a:pPr lvl="1" eaLnBrk="1" hangingPunct="1">
              <a:buFontTx/>
              <a:buChar char="•"/>
            </a:pPr>
            <a:r>
              <a:rPr lang="en-US" altLang="en-US" dirty="0"/>
              <a:t>U3 has left field and the center fielder moving toward left field</a:t>
            </a:r>
          </a:p>
          <a:p>
            <a:pPr lvl="1" eaLnBrk="1" hangingPunct="1">
              <a:buFontTx/>
              <a:buChar char="•"/>
            </a:pPr>
            <a:endParaRPr lang="en-US" altLang="en-US" dirty="0"/>
          </a:p>
          <a:p>
            <a:pPr eaLnBrk="1" hangingPunct="1">
              <a:buFontTx/>
              <a:buChar char="•"/>
            </a:pPr>
            <a:r>
              <a:rPr lang="en-US" altLang="en-US" dirty="0"/>
              <a:t>If U1 or U3 “goes out”, coverage reverts to 3-umpire mechanics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BBA2CD-BDFD-4676-9FE6-887BE1934751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When U2 is “inside”….he STAYS inside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U2 has no fly ball responsibility and does not “cross the dirt” to rule on a fly ball in the outfield </a:t>
            </a:r>
          </a:p>
          <a:p>
            <a:pPr lvl="1" eaLnBrk="1" hangingPunct="1"/>
            <a:r>
              <a:rPr lang="en-US" altLang="en-US"/>
              <a:t>This is different for those who might be calling college games using NCAA/CCA mechanics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FF2E265-AD6A-4237-A72E-43683B6876CE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If U2 is “outside”  (“E” or “F”)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U2 is the “KEY” to fly ball coverage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If U2 goes out……it is his call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	Even if he is wrong……he is RIGHT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Don’t have more than one umpire out on a fly ball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5C148EE-B45D-4F5A-ABA8-5D0EAFB832A8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If U2 is “inside” (“B” or “C”)</a:t>
            </a:r>
          </a:p>
          <a:p>
            <a:pPr eaLnBrk="1" hangingPunct="1"/>
            <a:endParaRPr lang="en-US" altLang="en-US"/>
          </a:p>
          <a:p>
            <a:pPr lvl="1" eaLnBrk="1" hangingPunct="1"/>
            <a:r>
              <a:rPr lang="en-US" altLang="en-US"/>
              <a:t>Fly ball coverage is the same as in 3-umpire</a:t>
            </a:r>
          </a:p>
          <a:p>
            <a:pPr lvl="1" eaLnBrk="1" hangingPunct="1"/>
            <a:endParaRPr lang="en-US" altLang="en-US"/>
          </a:p>
          <a:p>
            <a:pPr lvl="1" eaLnBrk="1" hangingPunct="1"/>
            <a:r>
              <a:rPr lang="en-US" altLang="en-US"/>
              <a:t>U3 is the KEY to coverage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3EE24BF-A45A-4A83-B65F-6BE5A7412CE3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If U2 is “inside”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If U1 or U3 “goes out”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	Coverage reverts to 3-umpire mechancis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E9325FD-FFC3-4FF8-933A-7D0E59A8AA4E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If you go out…….STAY OUT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Stay in the outfield and observe playing action in case the crew needs to get together to rule on a play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BFCE920-8AA6-48BD-B733-34CBD5DD3FCD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This is not as complicated as it looks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Who has the best look at the play?  Let him make the call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40124AF-00CB-4036-8AE1-4320308D47A7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With U2 “inside” and no umpire “goes out”</a:t>
            </a:r>
          </a:p>
          <a:p>
            <a:pPr eaLnBrk="1" hangingPunct="1"/>
            <a:endParaRPr lang="en-US" altLang="en-US"/>
          </a:p>
          <a:p>
            <a:pPr lvl="1" eaLnBrk="1" hangingPunct="1"/>
            <a:r>
              <a:rPr lang="en-US" altLang="en-US"/>
              <a:t>U1 has tags and touches at 1</a:t>
            </a:r>
            <a:r>
              <a:rPr lang="en-US" altLang="en-US" baseline="30000"/>
              <a:t>st</a:t>
            </a:r>
          </a:p>
          <a:p>
            <a:pPr lvl="1" eaLnBrk="1" hangingPunct="1"/>
            <a:r>
              <a:rPr lang="en-US" altLang="en-US"/>
              <a:t>U2 has tags/touches at 2</a:t>
            </a:r>
            <a:r>
              <a:rPr lang="en-US" altLang="en-US" baseline="30000"/>
              <a:t>nd</a:t>
            </a:r>
          </a:p>
          <a:p>
            <a:pPr lvl="1" eaLnBrk="1" hangingPunct="1"/>
            <a:r>
              <a:rPr lang="en-US" altLang="en-US"/>
              <a:t>U3 has tags/touches at 3</a:t>
            </a:r>
            <a:r>
              <a:rPr lang="en-US" altLang="en-US" baseline="30000"/>
              <a:t>rd</a:t>
            </a:r>
          </a:p>
          <a:p>
            <a:pPr lvl="1" eaLnBrk="1" hangingPunct="1"/>
            <a:r>
              <a:rPr lang="en-US" altLang="en-US"/>
              <a:t>PL has tags/touches at the plate</a:t>
            </a:r>
          </a:p>
          <a:p>
            <a:pPr lvl="1"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895677-9F4E-4643-8784-C16208B03E64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U2 is “outside” and U1 “goes out”</a:t>
            </a:r>
          </a:p>
          <a:p>
            <a:pPr eaLnBrk="1" hangingPunct="1"/>
            <a:endParaRPr lang="en-US" altLang="en-US"/>
          </a:p>
          <a:p>
            <a:pPr lvl="1" eaLnBrk="1" hangingPunct="1"/>
            <a:r>
              <a:rPr lang="en-US" altLang="en-US"/>
              <a:t>PL now has tags/touches at 1</a:t>
            </a:r>
            <a:r>
              <a:rPr lang="en-US" altLang="en-US" baseline="30000"/>
              <a:t>st</a:t>
            </a:r>
            <a:r>
              <a:rPr lang="en-US" altLang="en-US"/>
              <a:t> </a:t>
            </a:r>
          </a:p>
          <a:p>
            <a:pPr lvl="2" eaLnBrk="1" hangingPunct="1"/>
            <a:r>
              <a:rPr lang="en-US" altLang="en-US"/>
              <a:t>U2 is coming into the infield from “E” and is too far away to make those calls</a:t>
            </a:r>
          </a:p>
          <a:p>
            <a:pPr lvl="2" eaLnBrk="1" hangingPunct="1"/>
            <a:endParaRPr lang="en-US" altLang="en-US"/>
          </a:p>
          <a:p>
            <a:pPr eaLnBrk="1" hangingPunct="1"/>
            <a:r>
              <a:rPr lang="en-US" altLang="en-US"/>
              <a:t>U1 goes out, he PULLS PL to first base responsibility, because U2 is being pulled in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AAB75C9-D200-4421-8DE2-8572602EE4AC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U2 is “inside” and U1 “goes out”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Now U2 gets the tags/touches at 1</a:t>
            </a:r>
            <a:r>
              <a:rPr lang="en-US" altLang="en-US" baseline="30000"/>
              <a:t>st</a:t>
            </a:r>
            <a:r>
              <a:rPr lang="en-US" altLang="en-US"/>
              <a:t> since he is already in the infield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2B23722-B12A-4ED1-B8DE-B55B442FF30F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U2 is “outside”, and U2 “goes out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	U3 gets responsibility for 2</a:t>
            </a:r>
            <a:r>
              <a:rPr lang="en-US" altLang="en-US" baseline="30000"/>
              <a:t>nd</a:t>
            </a:r>
          </a:p>
          <a:p>
            <a:pPr eaLnBrk="1" hangingPunct="1"/>
            <a:r>
              <a:rPr lang="en-US" altLang="en-US"/>
              <a:t>	PL gets responsibility for 3rd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E31FB25-01CB-4A74-B748-70F7EC77D8D9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U2 is either “inside” OR “outside” and U3 “goes out”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	PL get the responsibility for 3rd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7A94668-6951-44D3-97BF-69E17E8F268E}" type="slidenum">
              <a:rPr lang="en-US" altLang="en-US" smtClean="0"/>
              <a:pPr/>
              <a:t>19</a:t>
            </a:fld>
            <a:endParaRPr lang="en-US" alt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Check swings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	U1 (at 1</a:t>
            </a:r>
            <a:r>
              <a:rPr lang="en-US" altLang="en-US" baseline="30000"/>
              <a:t>st</a:t>
            </a:r>
            <a:r>
              <a:rPr lang="en-US" altLang="en-US"/>
              <a:t>) for RIGHT handed batters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	U3 (at 3</a:t>
            </a:r>
            <a:r>
              <a:rPr lang="en-US" altLang="en-US" baseline="30000"/>
              <a:t>rd</a:t>
            </a:r>
            <a:r>
              <a:rPr lang="en-US" altLang="en-US"/>
              <a:t>) for LEFT handed batters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3EE24BF-A45A-4A83-B65F-6BE5A7412CE3}" type="slidenum">
              <a:rPr lang="en-US" altLang="en-US" smtClean="0"/>
              <a:pPr/>
              <a:t>21</a:t>
            </a:fld>
            <a:endParaRPr lang="en-US" alt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If U2 is “inside”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If U1 or U3 “goes out”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	Coverage reverts to 3-umpire mechancis</a:t>
            </a:r>
          </a:p>
        </p:txBody>
      </p:sp>
    </p:spTree>
    <p:extLst>
      <p:ext uri="{BB962C8B-B14F-4D97-AF65-F5344CB8AC3E}">
        <p14:creationId xmlns:p14="http://schemas.microsoft.com/office/powerpoint/2010/main" val="24594634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2A3A5EE-2B69-4293-9F29-9C9090D664D2}" type="slidenum">
              <a:rPr lang="en-US" altLang="en-US" smtClean="0"/>
              <a:pPr/>
              <a:t>22</a:t>
            </a:fld>
            <a:endParaRPr lang="en-US" alt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EADC880-1188-4E8E-A25F-1C56ADB940E1}" type="slidenum">
              <a:rPr lang="en-US" altLang="en-US" smtClean="0"/>
              <a:pPr/>
              <a:t>23</a:t>
            </a:fld>
            <a:endParaRPr lang="en-US" alt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E9EC53-E4F5-4730-8B85-2D3A79C27090}" type="slidenum">
              <a:rPr lang="en-US" altLang="en-US" smtClean="0"/>
              <a:pPr/>
              <a:t>24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12246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50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899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8065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4971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9015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577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7480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8524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6889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1550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8"/>
          <p:cNvGraphicFramePr>
            <a:graphicFrameLocks noChangeAspect="1"/>
          </p:cNvGraphicFramePr>
          <p:nvPr userDrawn="1"/>
        </p:nvGraphicFramePr>
        <p:xfrm>
          <a:off x="1914525" y="1295400"/>
          <a:ext cx="5314950" cy="461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CorelDRAW" r:id="rId14" imgW="7020192" imgH="6090590" progId="CorelDRAW.Graphic.13">
                  <p:embed/>
                </p:oleObj>
              </mc:Choice>
              <mc:Fallback>
                <p:oleObj name="CorelDRAW" r:id="rId14" imgW="7020192" imgH="6090590" progId="CorelDRAW.Graphic.1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4525" y="1295400"/>
                        <a:ext cx="5314950" cy="461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8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8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9.png"/><Relationship Id="rId7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9.png"/><Relationship Id="rId7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png"/><Relationship Id="rId7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png"/><Relationship Id="rId7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png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9.png"/><Relationship Id="rId7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8.png"/><Relationship Id="rId7" Type="http://schemas.openxmlformats.org/officeDocument/2006/relationships/image" Target="../media/image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9.png"/><Relationship Id="rId7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2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9.png"/><Relationship Id="rId7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2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9.png"/><Relationship Id="rId7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9.png"/><Relationship Id="rId7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9.png"/><Relationship Id="rId7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9.png"/><Relationship Id="rId7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9.png"/><Relationship Id="rId7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9.png"/><Relationship Id="rId7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8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922838"/>
            <a:ext cx="91440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4800" dirty="0">
                <a:solidFill>
                  <a:srgbClr val="0033CC"/>
                </a:solidFill>
                <a:latin typeface="Arial Black" panose="020B0A04020102020204" pitchFamily="34" charset="0"/>
              </a:rPr>
              <a:t>4-umpire mechanics</a:t>
            </a:r>
          </a:p>
        </p:txBody>
      </p:sp>
      <p:pic>
        <p:nvPicPr>
          <p:cNvPr id="3075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5" y="742950"/>
            <a:ext cx="3790950" cy="379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457200" y="9461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/>
              <a:t>The objectives of </a:t>
            </a:r>
            <a:br>
              <a:rPr lang="en-US" altLang="en-US" sz="4000" b="1"/>
            </a:br>
            <a:r>
              <a:rPr lang="en-US" altLang="en-US" sz="4000" b="1"/>
              <a:t>4-umpire mechanics</a:t>
            </a:r>
          </a:p>
        </p:txBody>
      </p:sp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442913" y="2568575"/>
            <a:ext cx="8229600" cy="380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 b="1">
                <a:solidFill>
                  <a:srgbClr val="0000FF"/>
                </a:solidFill>
              </a:rPr>
              <a:t>Have an umpire at every base or close to every play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en-US" sz="2800" b="1">
              <a:solidFill>
                <a:srgbClr val="0000FF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 b="1">
                <a:solidFill>
                  <a:srgbClr val="0000FF"/>
                </a:solidFill>
              </a:rPr>
              <a:t>Try to keep one umpire AHEAD of the lead runner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en-US" sz="2800" b="1">
              <a:solidFill>
                <a:srgbClr val="0000FF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 b="1">
                <a:solidFill>
                  <a:srgbClr val="0000FF"/>
                </a:solidFill>
              </a:rPr>
              <a:t>If possible, “box” the runner between three umpires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57" descr="Full Fie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571500"/>
            <a:ext cx="627697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Oval 28"/>
          <p:cNvSpPr>
            <a:spLocks noChangeArrowheads="1"/>
          </p:cNvSpPr>
          <p:nvPr/>
        </p:nvSpPr>
        <p:spPr bwMode="auto">
          <a:xfrm>
            <a:off x="2625725" y="4308475"/>
            <a:ext cx="392113" cy="3921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Arial Black" panose="020B0A04020102020204" pitchFamily="34" charset="0"/>
              </a:rPr>
              <a:t>D</a:t>
            </a:r>
          </a:p>
        </p:txBody>
      </p:sp>
      <p:sp>
        <p:nvSpPr>
          <p:cNvPr id="41988" name="Oval 29"/>
          <p:cNvSpPr>
            <a:spLocks noChangeArrowheads="1"/>
          </p:cNvSpPr>
          <p:nvPr/>
        </p:nvSpPr>
        <p:spPr bwMode="auto">
          <a:xfrm>
            <a:off x="6248400" y="4276725"/>
            <a:ext cx="392113" cy="3921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Arial Black" panose="020B0A04020102020204" pitchFamily="34" charset="0"/>
              </a:rPr>
              <a:t>A</a:t>
            </a:r>
          </a:p>
        </p:txBody>
      </p:sp>
      <p:sp>
        <p:nvSpPr>
          <p:cNvPr id="41989" name="Text Box 34"/>
          <p:cNvSpPr txBox="1">
            <a:spLocks noChangeArrowheads="1"/>
          </p:cNvSpPr>
          <p:nvPr/>
        </p:nvSpPr>
        <p:spPr bwMode="auto">
          <a:xfrm>
            <a:off x="487363" y="957263"/>
            <a:ext cx="1568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Field Umpire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Positions</a:t>
            </a:r>
          </a:p>
        </p:txBody>
      </p:sp>
      <p:sp>
        <p:nvSpPr>
          <p:cNvPr id="41990" name="Line 40"/>
          <p:cNvSpPr>
            <a:spLocks noChangeShapeType="1"/>
          </p:cNvSpPr>
          <p:nvPr/>
        </p:nvSpPr>
        <p:spPr bwMode="auto">
          <a:xfrm>
            <a:off x="4305300" y="2911475"/>
            <a:ext cx="558800" cy="3175"/>
          </a:xfrm>
          <a:prstGeom prst="line">
            <a:avLst/>
          </a:prstGeom>
          <a:noFill/>
          <a:ln w="19050">
            <a:solidFill>
              <a:srgbClr val="FFFF99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1" name="Oval 36"/>
          <p:cNvSpPr>
            <a:spLocks noChangeArrowheads="1"/>
          </p:cNvSpPr>
          <p:nvPr/>
        </p:nvSpPr>
        <p:spPr bwMode="auto">
          <a:xfrm>
            <a:off x="4883150" y="2697163"/>
            <a:ext cx="392113" cy="3921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Arial Black" panose="020B0A04020102020204" pitchFamily="34" charset="0"/>
              </a:rPr>
              <a:t>E</a:t>
            </a:r>
          </a:p>
        </p:txBody>
      </p:sp>
      <p:sp>
        <p:nvSpPr>
          <p:cNvPr id="41992" name="Oval 37"/>
          <p:cNvSpPr>
            <a:spLocks noChangeArrowheads="1"/>
          </p:cNvSpPr>
          <p:nvPr/>
        </p:nvSpPr>
        <p:spPr bwMode="auto">
          <a:xfrm>
            <a:off x="3902075" y="2703513"/>
            <a:ext cx="392113" cy="3921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Arial Black" panose="020B0A04020102020204" pitchFamily="34" charset="0"/>
              </a:rPr>
              <a:t>E</a:t>
            </a:r>
          </a:p>
        </p:txBody>
      </p:sp>
      <p:sp>
        <p:nvSpPr>
          <p:cNvPr id="41993" name="Oval 50"/>
          <p:cNvSpPr>
            <a:spLocks noChangeArrowheads="1"/>
          </p:cNvSpPr>
          <p:nvPr/>
        </p:nvSpPr>
        <p:spPr bwMode="auto">
          <a:xfrm>
            <a:off x="5878513" y="4624388"/>
            <a:ext cx="392112" cy="3921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Arial Black" panose="020B0A04020102020204" pitchFamily="34" charset="0"/>
              </a:rPr>
              <a:t>A</a:t>
            </a:r>
          </a:p>
        </p:txBody>
      </p:sp>
      <p:sp>
        <p:nvSpPr>
          <p:cNvPr id="41994" name="Oval 51"/>
          <p:cNvSpPr>
            <a:spLocks noChangeArrowheads="1"/>
          </p:cNvSpPr>
          <p:nvPr/>
        </p:nvSpPr>
        <p:spPr bwMode="auto">
          <a:xfrm>
            <a:off x="2965450" y="4643438"/>
            <a:ext cx="392113" cy="3921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Arial Black" panose="020B0A04020102020204" pitchFamily="34" charset="0"/>
              </a:rPr>
              <a:t>D</a:t>
            </a:r>
          </a:p>
        </p:txBody>
      </p:sp>
      <p:sp>
        <p:nvSpPr>
          <p:cNvPr id="41995" name="Oval 53"/>
          <p:cNvSpPr>
            <a:spLocks noChangeArrowheads="1"/>
          </p:cNvSpPr>
          <p:nvPr/>
        </p:nvSpPr>
        <p:spPr bwMode="auto">
          <a:xfrm>
            <a:off x="4841875" y="3951288"/>
            <a:ext cx="392113" cy="3921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41996" name="Oval 54"/>
          <p:cNvSpPr>
            <a:spLocks noChangeArrowheads="1"/>
          </p:cNvSpPr>
          <p:nvPr/>
        </p:nvSpPr>
        <p:spPr bwMode="auto">
          <a:xfrm>
            <a:off x="4067175" y="3959225"/>
            <a:ext cx="392113" cy="3921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Arial Black" panose="020B0A04020102020204" pitchFamily="34" charset="0"/>
              </a:rPr>
              <a:t>C</a:t>
            </a:r>
          </a:p>
        </p:txBody>
      </p:sp>
      <p:sp>
        <p:nvSpPr>
          <p:cNvPr id="41997" name="Oval 55"/>
          <p:cNvSpPr>
            <a:spLocks noChangeArrowheads="1"/>
          </p:cNvSpPr>
          <p:nvPr/>
        </p:nvSpPr>
        <p:spPr bwMode="auto">
          <a:xfrm>
            <a:off x="3624263" y="3138488"/>
            <a:ext cx="392112" cy="3921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Arial Black" panose="020B0A04020102020204" pitchFamily="34" charset="0"/>
              </a:rPr>
              <a:t>F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6"/>
          <p:cNvSpPr txBox="1">
            <a:spLocks noChangeArrowheads="1"/>
          </p:cNvSpPr>
          <p:nvPr/>
        </p:nvSpPr>
        <p:spPr bwMode="auto">
          <a:xfrm>
            <a:off x="531813" y="795338"/>
            <a:ext cx="1968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Fair / Foul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Coverage</a:t>
            </a:r>
          </a:p>
        </p:txBody>
      </p:sp>
      <p:pic>
        <p:nvPicPr>
          <p:cNvPr id="7171" name="Picture 19" descr="4-man FAIR FOU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666750"/>
            <a:ext cx="5734050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20" descr="Umpire U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2466975" y="3567113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21" descr="Umpire P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376863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22" descr="Umpire U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6299994" y="3629819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23" descr="Umpire U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588" y="2043113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667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b="1">
                <a:solidFill>
                  <a:schemeClr val="tx1"/>
                </a:solidFill>
              </a:rPr>
              <a:t>Fly Ball Coverage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752725"/>
            <a:ext cx="8229600" cy="3373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</a:pPr>
            <a:r>
              <a:rPr lang="en-US" altLang="en-US" sz="4800" b="1" dirty="0">
                <a:solidFill>
                  <a:srgbClr val="0000FF"/>
                </a:solidFill>
                <a:highlight>
                  <a:srgbClr val="FFFFCC"/>
                </a:highlight>
              </a:rPr>
              <a:t>Someone goes out on </a:t>
            </a:r>
          </a:p>
          <a:p>
            <a:pPr algn="ctr" eaLnBrk="1" hangingPunct="1">
              <a:buFontTx/>
              <a:buNone/>
            </a:pPr>
            <a:r>
              <a:rPr lang="en-US" altLang="en-US" sz="4800" b="1" u="sng" dirty="0">
                <a:solidFill>
                  <a:srgbClr val="0000FF"/>
                </a:solidFill>
                <a:highlight>
                  <a:srgbClr val="FFFFCC"/>
                </a:highlight>
              </a:rPr>
              <a:t>EVERY</a:t>
            </a:r>
            <a:r>
              <a:rPr lang="en-US" altLang="en-US" sz="4800" b="1" dirty="0">
                <a:solidFill>
                  <a:srgbClr val="0000FF"/>
                </a:solidFill>
                <a:highlight>
                  <a:srgbClr val="FFFFCC"/>
                </a:highlight>
              </a:rPr>
              <a:t> fly ball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3" descr="4-man FLY BALL N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25" y="576263"/>
            <a:ext cx="6229350" cy="570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Box 6"/>
          <p:cNvSpPr txBox="1">
            <a:spLocks noChangeArrowheads="1"/>
          </p:cNvSpPr>
          <p:nvPr/>
        </p:nvSpPr>
        <p:spPr bwMode="auto">
          <a:xfrm>
            <a:off x="355600" y="842963"/>
            <a:ext cx="21018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Fly Ball Coverage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U2 is OUT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(in E or F)</a:t>
            </a:r>
          </a:p>
        </p:txBody>
      </p:sp>
      <p:pic>
        <p:nvPicPr>
          <p:cNvPr id="11268" name="Picture 24" descr="Umpire U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2295525" y="3667125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25" descr="Umpire P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26" descr="Umpire U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6614319" y="3672681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27" descr="Umpire U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025" y="2157413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425" y="685800"/>
            <a:ext cx="5645150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18" descr="Umpire U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2324100" y="3738563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19" descr="Umpire P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5562600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20" descr="Umpire U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6571457" y="3701256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21" descr="Umpire U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13" y="3300413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Oval 22"/>
          <p:cNvSpPr>
            <a:spLocks noChangeArrowheads="1"/>
          </p:cNvSpPr>
          <p:nvPr/>
        </p:nvSpPr>
        <p:spPr bwMode="auto">
          <a:xfrm>
            <a:off x="6986588" y="728663"/>
            <a:ext cx="1871662" cy="10715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/>
              <a:t>Same coverage</a:t>
            </a:r>
          </a:p>
          <a:p>
            <a:pPr algn="ctr" eaLnBrk="1" hangingPunct="1"/>
            <a:r>
              <a:rPr lang="en-US" altLang="en-US" sz="1600"/>
              <a:t>used in 3-Umpire</a:t>
            </a:r>
          </a:p>
          <a:p>
            <a:pPr algn="ctr" eaLnBrk="1" hangingPunct="1"/>
            <a:r>
              <a:rPr lang="en-US" altLang="en-US" sz="1600"/>
              <a:t>Mechanics</a:t>
            </a:r>
          </a:p>
        </p:txBody>
      </p:sp>
      <p:sp>
        <p:nvSpPr>
          <p:cNvPr id="13320" name="Text Box 6"/>
          <p:cNvSpPr txBox="1">
            <a:spLocks noChangeArrowheads="1"/>
          </p:cNvSpPr>
          <p:nvPr/>
        </p:nvSpPr>
        <p:spPr bwMode="auto">
          <a:xfrm>
            <a:off x="398463" y="742950"/>
            <a:ext cx="21018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Fly Ball Coverage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U2 is IN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(in B or C)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ChangeArrowheads="1"/>
          </p:cNvSpPr>
          <p:nvPr/>
        </p:nvSpPr>
        <p:spPr bwMode="auto">
          <a:xfrm>
            <a:off x="485775" y="6048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/>
              <a:t>Fly Ball Coverage</a:t>
            </a:r>
          </a:p>
        </p:txBody>
      </p:sp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428625" y="2125663"/>
            <a:ext cx="8258175" cy="3871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4400" b="1">
                <a:solidFill>
                  <a:srgbClr val="0000FF"/>
                </a:solidFill>
              </a:rPr>
              <a:t>When U2 is inside (in B or C)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4400" b="1">
                <a:solidFill>
                  <a:srgbClr val="0000FF"/>
                </a:solidFill>
              </a:rPr>
              <a:t>He STAYS inside</a:t>
            </a:r>
          </a:p>
          <a:p>
            <a:pPr algn="ctr" eaLnBrk="1" hangingPunct="1">
              <a:spcBef>
                <a:spcPct val="20000"/>
              </a:spcBef>
            </a:pPr>
            <a:endParaRPr lang="en-US" altLang="en-US" sz="4400" b="1">
              <a:solidFill>
                <a:srgbClr val="0000FF"/>
              </a:solidFill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4400" b="1">
                <a:solidFill>
                  <a:srgbClr val="0000FF"/>
                </a:solidFill>
              </a:rPr>
              <a:t>U2 does NOT go out for a fly ball, leave that to U1 and U3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701675" y="823913"/>
            <a:ext cx="2332038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U2 is the “</a:t>
            </a:r>
            <a:r>
              <a:rPr lang="en-US" altLang="en-US" b="1">
                <a:solidFill>
                  <a:srgbClr val="CC3300"/>
                </a:solidFill>
              </a:rPr>
              <a:t>KEY</a:t>
            </a:r>
            <a:r>
              <a:rPr lang="en-US" altLang="en-US" b="1">
                <a:solidFill>
                  <a:srgbClr val="0000FF"/>
                </a:solidFill>
              </a:rPr>
              <a:t>”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for rotation when U2 is OUT </a:t>
            </a:r>
          </a:p>
        </p:txBody>
      </p:sp>
      <p:sp>
        <p:nvSpPr>
          <p:cNvPr id="17411" name="Oval 3"/>
          <p:cNvSpPr>
            <a:spLocks noChangeArrowheads="1"/>
          </p:cNvSpPr>
          <p:nvPr/>
        </p:nvSpPr>
        <p:spPr bwMode="auto">
          <a:xfrm>
            <a:off x="3243263" y="215900"/>
            <a:ext cx="773112" cy="1185863"/>
          </a:xfrm>
          <a:prstGeom prst="ellips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pic>
        <p:nvPicPr>
          <p:cNvPr id="17412" name="Picture 4" descr="Umpire U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195388" y="21669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 descr="Umpire P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" descr="Umpire U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585869" y="2015331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 descr="Umpire U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257175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701675" y="823913"/>
            <a:ext cx="2332038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U1 is the “</a:t>
            </a:r>
            <a:r>
              <a:rPr lang="en-US" altLang="en-US" b="1">
                <a:solidFill>
                  <a:srgbClr val="CC3300"/>
                </a:solidFill>
              </a:rPr>
              <a:t>KEY</a:t>
            </a:r>
            <a:r>
              <a:rPr lang="en-US" altLang="en-US" b="1">
                <a:solidFill>
                  <a:srgbClr val="0000FF"/>
                </a:solidFill>
              </a:rPr>
              <a:t>”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for rotation when U2 is IN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(B or C)</a:t>
            </a:r>
          </a:p>
        </p:txBody>
      </p:sp>
      <p:sp>
        <p:nvSpPr>
          <p:cNvPr id="19459" name="Oval 3"/>
          <p:cNvSpPr>
            <a:spLocks noChangeArrowheads="1"/>
          </p:cNvSpPr>
          <p:nvPr/>
        </p:nvSpPr>
        <p:spPr bwMode="auto">
          <a:xfrm rot="2666861">
            <a:off x="7334250" y="1898650"/>
            <a:ext cx="815975" cy="1414463"/>
          </a:xfrm>
          <a:prstGeom prst="ellips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pic>
        <p:nvPicPr>
          <p:cNvPr id="19460" name="Picture 4" descr="Umpire U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195388" y="21669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5" descr="Umpire P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6" descr="Umpire U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585869" y="2015331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7" descr="Umpire U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161448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5901532" y="430271"/>
            <a:ext cx="1871662" cy="10715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/>
              <a:t>Just like </a:t>
            </a:r>
          </a:p>
          <a:p>
            <a:pPr algn="ctr" eaLnBrk="1" hangingPunct="1"/>
            <a:r>
              <a:rPr lang="en-US" altLang="en-US" sz="1600"/>
              <a:t>3-Umpire</a:t>
            </a:r>
          </a:p>
          <a:p>
            <a:pPr algn="ctr" eaLnBrk="1" hangingPunct="1"/>
            <a:r>
              <a:rPr lang="en-US" altLang="en-US" sz="1600"/>
              <a:t>Mechanics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474663" y="1562100"/>
            <a:ext cx="8234362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 dirty="0">
                <a:solidFill>
                  <a:srgbClr val="0000FF"/>
                </a:solidFill>
                <a:highlight>
                  <a:srgbClr val="FFFFCC"/>
                </a:highlight>
              </a:rPr>
              <a:t>If ANY umpire </a:t>
            </a:r>
            <a:r>
              <a:rPr lang="en-US" altLang="en-US" sz="4000" b="1" u="sng" dirty="0">
                <a:solidFill>
                  <a:srgbClr val="0000FF"/>
                </a:solidFill>
                <a:highlight>
                  <a:srgbClr val="FFFFCC"/>
                </a:highlight>
              </a:rPr>
              <a:t>goes out</a:t>
            </a:r>
            <a:r>
              <a:rPr lang="en-US" altLang="en-US" sz="4000" b="1" dirty="0">
                <a:solidFill>
                  <a:srgbClr val="0000FF"/>
                </a:solidFill>
                <a:highlight>
                  <a:srgbClr val="FFFFCC"/>
                </a:highlight>
              </a:rPr>
              <a:t> </a:t>
            </a:r>
          </a:p>
          <a:p>
            <a:pPr algn="ctr" eaLnBrk="1" hangingPunct="1"/>
            <a:r>
              <a:rPr lang="en-US" altLang="en-US" sz="4000" b="1" dirty="0">
                <a:solidFill>
                  <a:srgbClr val="0000FF"/>
                </a:solidFill>
                <a:highlight>
                  <a:srgbClr val="FFFFCC"/>
                </a:highlight>
              </a:rPr>
              <a:t>on a fly ball………</a:t>
            </a:r>
          </a:p>
          <a:p>
            <a:pPr algn="ctr" eaLnBrk="1" hangingPunct="1"/>
            <a:endParaRPr lang="en-US" altLang="en-US" sz="4000" b="1" dirty="0">
              <a:solidFill>
                <a:srgbClr val="0000FF"/>
              </a:solidFill>
              <a:highlight>
                <a:srgbClr val="FFFFCC"/>
              </a:highlight>
            </a:endParaRPr>
          </a:p>
          <a:p>
            <a:pPr algn="ctr" eaLnBrk="1" hangingPunct="1"/>
            <a:r>
              <a:rPr lang="en-US" altLang="en-US" sz="4000" b="1" dirty="0">
                <a:solidFill>
                  <a:srgbClr val="0000FF"/>
                </a:solidFill>
                <a:highlight>
                  <a:srgbClr val="FFFFCC"/>
                </a:highlight>
              </a:rPr>
              <a:t>Revert to </a:t>
            </a:r>
          </a:p>
          <a:p>
            <a:pPr algn="ctr" eaLnBrk="1" hangingPunct="1"/>
            <a:r>
              <a:rPr lang="en-US" altLang="en-US" sz="4000" b="1" dirty="0">
                <a:solidFill>
                  <a:srgbClr val="0000FF"/>
                </a:solidFill>
                <a:highlight>
                  <a:srgbClr val="FFFFCC"/>
                </a:highlight>
              </a:rPr>
              <a:t>THREE-UMPIRE Mechanics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6000" b="1" dirty="0">
                <a:solidFill>
                  <a:srgbClr val="0000FF"/>
                </a:solidFill>
                <a:highlight>
                  <a:srgbClr val="FFFF00"/>
                </a:highlight>
              </a:rPr>
              <a:t>If you GO OUT</a:t>
            </a:r>
          </a:p>
          <a:p>
            <a:pPr algn="ctr" eaLnBrk="1" hangingPunct="1">
              <a:spcBef>
                <a:spcPct val="20000"/>
              </a:spcBef>
            </a:pPr>
            <a:endParaRPr lang="en-US" altLang="en-US" sz="6000" b="1" dirty="0">
              <a:solidFill>
                <a:srgbClr val="0000FF"/>
              </a:solidFill>
              <a:highlight>
                <a:srgbClr val="FFFF00"/>
              </a:highlight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6000" b="1" dirty="0">
                <a:solidFill>
                  <a:srgbClr val="0000FF"/>
                </a:solidFill>
                <a:highlight>
                  <a:srgbClr val="FFFF00"/>
                </a:highlight>
              </a:rPr>
              <a:t>You </a:t>
            </a:r>
            <a:r>
              <a:rPr lang="en-US" altLang="en-US" sz="6000" b="1" i="1" u="sng" dirty="0">
                <a:solidFill>
                  <a:srgbClr val="0000FF"/>
                </a:solidFill>
                <a:highlight>
                  <a:srgbClr val="FFFF00"/>
                </a:highlight>
              </a:rPr>
              <a:t>STAY OUT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5"/>
          <p:cNvSpPr txBox="1">
            <a:spLocks noChangeArrowheads="1"/>
          </p:cNvSpPr>
          <p:nvPr/>
        </p:nvSpPr>
        <p:spPr bwMode="auto">
          <a:xfrm>
            <a:off x="1" y="301573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rgbClr val="0000FF"/>
                </a:solidFill>
              </a:rPr>
              <a:t>INFIELD</a:t>
            </a:r>
          </a:p>
          <a:p>
            <a:pPr algn="ctr" eaLnBrk="1" hangingPunct="1"/>
            <a:r>
              <a:rPr lang="en-US" altLang="en-US" b="1" dirty="0">
                <a:solidFill>
                  <a:srgbClr val="0000FF"/>
                </a:solidFill>
              </a:rPr>
              <a:t>Catch / No Catch Responsibilities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86305" y="1860512"/>
            <a:ext cx="3861918" cy="3127557"/>
            <a:chOff x="1438275" y="257175"/>
            <a:chExt cx="6645275" cy="5915025"/>
          </a:xfrm>
        </p:grpSpPr>
        <p:pic>
          <p:nvPicPr>
            <p:cNvPr id="25603" name="Picture 39" descr="4-man INFIELD Non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7563" y="1401763"/>
              <a:ext cx="4968875" cy="4770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04" name="Picture 40" descr="Umpire U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2683256">
              <a:off x="1438275" y="2481263"/>
              <a:ext cx="365125" cy="1087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06" name="Picture 42" descr="Umpire U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818613">
              <a:off x="7342982" y="2515394"/>
              <a:ext cx="374650" cy="1106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07" name="Picture 43" descr="Umpire U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2825" y="257175"/>
              <a:ext cx="365125" cy="1087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4897422" y="2347779"/>
            <a:ext cx="3822788" cy="2904697"/>
            <a:chOff x="1438275" y="1157288"/>
            <a:chExt cx="6588125" cy="5368925"/>
          </a:xfrm>
        </p:grpSpPr>
        <p:pic>
          <p:nvPicPr>
            <p:cNvPr id="11" name="Picture 81" descr="4-man INFIELD Runners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2150" y="1157288"/>
              <a:ext cx="5219700" cy="5000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74" descr="Umpire U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2683256">
              <a:off x="1438275" y="2366963"/>
              <a:ext cx="365125" cy="1087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75" descr="Umpire PL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6738" y="5419725"/>
              <a:ext cx="374650" cy="1106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76" descr="Umpire U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818613">
              <a:off x="7285832" y="2372519"/>
              <a:ext cx="374650" cy="1106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77" descr="Umpire U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2888" y="2171700"/>
              <a:ext cx="365125" cy="1087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605" name="Picture 41" descr="Umpire P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535" y="4705523"/>
            <a:ext cx="217729" cy="585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30286" y="5714999"/>
            <a:ext cx="1954381" cy="646331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U2 is OUT</a:t>
            </a:r>
          </a:p>
          <a:p>
            <a:pPr algn="ctr"/>
            <a:r>
              <a:rPr lang="en-US" b="1" dirty="0">
                <a:solidFill>
                  <a:srgbClr val="0000FF"/>
                </a:solidFill>
              </a:rPr>
              <a:t>(in either E or F)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95648" y="5853498"/>
            <a:ext cx="1031052" cy="369332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U2 is IN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6" descr="4-man TAGS All 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150" y="1382713"/>
            <a:ext cx="4954588" cy="475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531163" y="504825"/>
            <a:ext cx="245875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dirty="0" err="1">
                <a:solidFill>
                  <a:srgbClr val="0000FF"/>
                </a:solidFill>
              </a:rPr>
              <a:t>Tagups</a:t>
            </a:r>
            <a:r>
              <a:rPr lang="en-US" altLang="en-US" b="1" dirty="0">
                <a:solidFill>
                  <a:srgbClr val="0000FF"/>
                </a:solidFill>
              </a:rPr>
              <a:t> and Touches</a:t>
            </a:r>
          </a:p>
          <a:p>
            <a:pPr algn="ctr" eaLnBrk="1" hangingPunct="1"/>
            <a:r>
              <a:rPr lang="en-US" altLang="en-US" b="1" dirty="0">
                <a:solidFill>
                  <a:srgbClr val="0000FF"/>
                </a:solidFill>
              </a:rPr>
              <a:t>Base Hit / Infield Hit</a:t>
            </a:r>
          </a:p>
        </p:txBody>
      </p:sp>
      <p:pic>
        <p:nvPicPr>
          <p:cNvPr id="29700" name="Picture 8" descr="Umpire U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466850" y="2441575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9" descr="Umpire P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738" y="5419725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10" descr="Umpire U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284244" y="2564606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11" descr="Umpire U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488" y="1890713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1" descr="4-man TAGS U1-OU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888" y="1296988"/>
            <a:ext cx="50546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ext Box 5"/>
          <p:cNvSpPr txBox="1">
            <a:spLocks noChangeArrowheads="1"/>
          </p:cNvSpPr>
          <p:nvPr/>
        </p:nvSpPr>
        <p:spPr bwMode="auto">
          <a:xfrm>
            <a:off x="525463" y="504825"/>
            <a:ext cx="24701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Tagups and Touches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U1 Goes Out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U2  is OUT</a:t>
            </a:r>
          </a:p>
        </p:txBody>
      </p:sp>
      <p:pic>
        <p:nvPicPr>
          <p:cNvPr id="31748" name="Picture 7" descr="Umpire U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468438" y="2411413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8" descr="Umpire P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738" y="5419725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10" descr="Umpire U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0" y="295275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Line 13"/>
          <p:cNvSpPr>
            <a:spLocks noChangeShapeType="1"/>
          </p:cNvSpPr>
          <p:nvPr/>
        </p:nvSpPr>
        <p:spPr bwMode="auto">
          <a:xfrm flipV="1">
            <a:off x="7477125" y="1681163"/>
            <a:ext cx="206375" cy="13128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1752" name="Picture 9" descr="Umpire U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255669" y="2520156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3" name="Line 12"/>
          <p:cNvSpPr>
            <a:spLocks noChangeShapeType="1"/>
          </p:cNvSpPr>
          <p:nvPr/>
        </p:nvSpPr>
        <p:spPr bwMode="auto">
          <a:xfrm>
            <a:off x="3559175" y="1350963"/>
            <a:ext cx="703263" cy="1195387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4"/>
          <p:cNvSpPr txBox="1">
            <a:spLocks noChangeArrowheads="1"/>
          </p:cNvSpPr>
          <p:nvPr/>
        </p:nvSpPr>
        <p:spPr bwMode="auto">
          <a:xfrm>
            <a:off x="525463" y="504825"/>
            <a:ext cx="24701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Tagups and Touches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U1 Goes Out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U2 is IN</a:t>
            </a:r>
          </a:p>
        </p:txBody>
      </p:sp>
      <p:pic>
        <p:nvPicPr>
          <p:cNvPr id="33795" name="Picture 5" descr="4-man TAGS U1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0" y="1303338"/>
            <a:ext cx="5054600" cy="475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6" descr="Umpire U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392238" y="2441575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7" descr="Umpire P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738" y="5419725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9" descr="Umpire U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1831975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9" name="Line 10"/>
          <p:cNvSpPr>
            <a:spLocks noChangeShapeType="1"/>
          </p:cNvSpPr>
          <p:nvPr/>
        </p:nvSpPr>
        <p:spPr bwMode="auto">
          <a:xfrm flipV="1">
            <a:off x="7477125" y="1681163"/>
            <a:ext cx="206375" cy="13128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3800" name="Picture 8" descr="Umpire U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358857" y="2474119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9" descr="4-man TAGS U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3" y="1352550"/>
            <a:ext cx="5137150" cy="475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ext Box 4"/>
          <p:cNvSpPr txBox="1">
            <a:spLocks noChangeArrowheads="1"/>
          </p:cNvSpPr>
          <p:nvPr/>
        </p:nvSpPr>
        <p:spPr bwMode="auto">
          <a:xfrm>
            <a:off x="525463" y="504825"/>
            <a:ext cx="2470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Tagups and Touches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U2 Goes Out</a:t>
            </a:r>
          </a:p>
        </p:txBody>
      </p:sp>
      <p:pic>
        <p:nvPicPr>
          <p:cNvPr id="35844" name="Picture 6" descr="Umpire P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738" y="5419725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7" descr="Umpire U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328694" y="2534444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8" descr="Umpire U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725" y="269875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Line 10"/>
          <p:cNvSpPr>
            <a:spLocks noChangeShapeType="1"/>
          </p:cNvSpPr>
          <p:nvPr/>
        </p:nvSpPr>
        <p:spPr bwMode="auto">
          <a:xfrm flipV="1">
            <a:off x="3833813" y="427038"/>
            <a:ext cx="811212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8" name="Line 12"/>
          <p:cNvSpPr>
            <a:spLocks noChangeShapeType="1"/>
          </p:cNvSpPr>
          <p:nvPr/>
        </p:nvSpPr>
        <p:spPr bwMode="auto">
          <a:xfrm flipV="1">
            <a:off x="1652588" y="2757488"/>
            <a:ext cx="1974850" cy="339725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5849" name="Picture 5" descr="Umpire U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422400" y="2486025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0" descr="4-man U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938" y="1328738"/>
            <a:ext cx="5018087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5" descr="Umpire P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738" y="5419725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6" descr="Umpire U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328694" y="2431256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 Box 8"/>
          <p:cNvSpPr txBox="1">
            <a:spLocks noChangeArrowheads="1"/>
          </p:cNvSpPr>
          <p:nvPr/>
        </p:nvSpPr>
        <p:spPr bwMode="auto">
          <a:xfrm>
            <a:off x="520456" y="504825"/>
            <a:ext cx="248016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dirty="0" err="1">
                <a:solidFill>
                  <a:srgbClr val="0000FF"/>
                </a:solidFill>
              </a:rPr>
              <a:t>Tagups</a:t>
            </a:r>
            <a:r>
              <a:rPr lang="en-US" altLang="en-US" b="1" dirty="0">
                <a:solidFill>
                  <a:srgbClr val="0000FF"/>
                </a:solidFill>
              </a:rPr>
              <a:t> and Touches</a:t>
            </a:r>
          </a:p>
          <a:p>
            <a:pPr algn="ctr" eaLnBrk="1" hangingPunct="1"/>
            <a:r>
              <a:rPr lang="en-US" altLang="en-US" b="1" dirty="0">
                <a:solidFill>
                  <a:srgbClr val="0000FF"/>
                </a:solidFill>
              </a:rPr>
              <a:t>U3 Goes Out</a:t>
            </a:r>
            <a:br>
              <a:rPr lang="en-US" altLang="en-US" b="1" dirty="0">
                <a:solidFill>
                  <a:srgbClr val="0000FF"/>
                </a:solidFill>
              </a:rPr>
            </a:br>
            <a:r>
              <a:rPr lang="en-US" altLang="en-US" dirty="0">
                <a:solidFill>
                  <a:srgbClr val="0000FF"/>
                </a:solidFill>
              </a:rPr>
              <a:t>(regardless of whether</a:t>
            </a:r>
            <a:br>
              <a:rPr lang="en-US" altLang="en-US" dirty="0">
                <a:solidFill>
                  <a:srgbClr val="0000FF"/>
                </a:solidFill>
              </a:rPr>
            </a:br>
            <a:r>
              <a:rPr lang="en-US" altLang="en-US" dirty="0">
                <a:solidFill>
                  <a:srgbClr val="0000FF"/>
                </a:solidFill>
              </a:rPr>
              <a:t>U2 is “In” or “Out”)</a:t>
            </a:r>
          </a:p>
        </p:txBody>
      </p:sp>
      <p:sp>
        <p:nvSpPr>
          <p:cNvPr id="37894" name="Line 11"/>
          <p:cNvSpPr>
            <a:spLocks noChangeShapeType="1"/>
          </p:cNvSpPr>
          <p:nvPr/>
        </p:nvSpPr>
        <p:spPr bwMode="auto">
          <a:xfrm flipH="1" flipV="1">
            <a:off x="1327150" y="1755775"/>
            <a:ext cx="325438" cy="12969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7895" name="Picture 4" descr="Umpire U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393825" y="2455863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6" name="Line 13"/>
          <p:cNvSpPr>
            <a:spLocks noChangeShapeType="1"/>
          </p:cNvSpPr>
          <p:nvPr/>
        </p:nvSpPr>
        <p:spPr bwMode="auto">
          <a:xfrm>
            <a:off x="3598863" y="781050"/>
            <a:ext cx="471487" cy="19177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7897" name="Picture 7" descr="Umpire U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225425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849313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b="1"/>
              <a:t>CHECK SWINGS</a:t>
            </a:r>
          </a:p>
        </p:txBody>
      </p:sp>
      <p:sp>
        <p:nvSpPr>
          <p:cNvPr id="3993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2913" y="2174875"/>
            <a:ext cx="8229600" cy="2933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b="1">
                <a:solidFill>
                  <a:srgbClr val="3333FF"/>
                </a:solidFill>
              </a:rPr>
              <a:t>Go to the “Open” umpire</a:t>
            </a:r>
          </a:p>
          <a:p>
            <a:pPr lvl="1" eaLnBrk="1" hangingPunct="1"/>
            <a:endParaRPr lang="en-US" altLang="en-US" b="1">
              <a:solidFill>
                <a:srgbClr val="3333FF"/>
              </a:solidFill>
            </a:endParaRPr>
          </a:p>
          <a:p>
            <a:pPr lvl="1" eaLnBrk="1" hangingPunct="1"/>
            <a:r>
              <a:rPr lang="en-US" altLang="en-US" b="1">
                <a:solidFill>
                  <a:srgbClr val="3333FF"/>
                </a:solidFill>
              </a:rPr>
              <a:t>U1 for RIGHT handed batters</a:t>
            </a:r>
          </a:p>
          <a:p>
            <a:pPr lvl="1" eaLnBrk="1" hangingPunct="1"/>
            <a:endParaRPr lang="en-US" altLang="en-US" b="1">
              <a:solidFill>
                <a:srgbClr val="3333FF"/>
              </a:solidFill>
            </a:endParaRPr>
          </a:p>
          <a:p>
            <a:pPr lvl="1" eaLnBrk="1" hangingPunct="1"/>
            <a:r>
              <a:rPr lang="en-US" altLang="en-US" b="1">
                <a:solidFill>
                  <a:srgbClr val="3333FF"/>
                </a:solidFill>
              </a:rPr>
              <a:t>U3 for LEFT handed batters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FF"/>
                </a:solidFill>
              </a:rPr>
              <a:t>Umpire Rotations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74663" y="1562100"/>
            <a:ext cx="8234362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 dirty="0">
                <a:solidFill>
                  <a:srgbClr val="0000FF"/>
                </a:solidFill>
                <a:highlight>
                  <a:srgbClr val="FFFFCC"/>
                </a:highlight>
              </a:rPr>
              <a:t>No Rotations on a</a:t>
            </a:r>
          </a:p>
          <a:p>
            <a:pPr algn="ctr" eaLnBrk="1" hangingPunct="1"/>
            <a:endParaRPr lang="en-US" altLang="en-US" sz="4000" b="1" dirty="0">
              <a:solidFill>
                <a:srgbClr val="0000FF"/>
              </a:solidFill>
              <a:highlight>
                <a:srgbClr val="FFFFCC"/>
              </a:highlight>
            </a:endParaRPr>
          </a:p>
          <a:p>
            <a:pPr algn="ctr" eaLnBrk="1" hangingPunct="1"/>
            <a:r>
              <a:rPr lang="en-US" altLang="en-US" sz="4000" b="1" dirty="0">
                <a:solidFill>
                  <a:srgbClr val="0000FF"/>
                </a:solidFill>
                <a:highlight>
                  <a:srgbClr val="FFFFCC"/>
                </a:highlight>
              </a:rPr>
              <a:t>Base Hit</a:t>
            </a:r>
          </a:p>
          <a:p>
            <a:pPr algn="ctr" eaLnBrk="1" hangingPunct="1"/>
            <a:r>
              <a:rPr lang="en-US" altLang="en-US" sz="4000" b="1" dirty="0">
                <a:solidFill>
                  <a:srgbClr val="0000FF"/>
                </a:solidFill>
                <a:highlight>
                  <a:srgbClr val="FFFFCC"/>
                </a:highlight>
              </a:rPr>
              <a:t>or</a:t>
            </a:r>
          </a:p>
          <a:p>
            <a:pPr algn="ctr" eaLnBrk="1" hangingPunct="1"/>
            <a:r>
              <a:rPr lang="en-US" altLang="en-US" sz="4000" b="1" dirty="0">
                <a:solidFill>
                  <a:srgbClr val="0000FF"/>
                </a:solidFill>
                <a:highlight>
                  <a:srgbClr val="FFFFCC"/>
                </a:highlight>
              </a:rPr>
              <a:t>Infield Hit</a:t>
            </a:r>
          </a:p>
        </p:txBody>
      </p:sp>
    </p:spTree>
    <p:extLst>
      <p:ext uri="{BB962C8B-B14F-4D97-AF65-F5344CB8AC3E}">
        <p14:creationId xmlns:p14="http://schemas.microsoft.com/office/powerpoint/2010/main" val="31263709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474663" y="2000250"/>
            <a:ext cx="8234362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 dirty="0">
                <a:solidFill>
                  <a:srgbClr val="0000FF"/>
                </a:solidFill>
                <a:highlight>
                  <a:srgbClr val="FFFFCC"/>
                </a:highlight>
              </a:rPr>
              <a:t>If ANY umpire </a:t>
            </a:r>
            <a:r>
              <a:rPr lang="en-US" altLang="en-US" sz="4000" b="1" u="sng" dirty="0">
                <a:solidFill>
                  <a:srgbClr val="0000FF"/>
                </a:solidFill>
                <a:highlight>
                  <a:srgbClr val="FFFFCC"/>
                </a:highlight>
              </a:rPr>
              <a:t>goes out</a:t>
            </a:r>
            <a:r>
              <a:rPr lang="en-US" altLang="en-US" sz="4000" b="1" dirty="0">
                <a:solidFill>
                  <a:srgbClr val="0000FF"/>
                </a:solidFill>
                <a:highlight>
                  <a:srgbClr val="FFFFCC"/>
                </a:highlight>
              </a:rPr>
              <a:t> </a:t>
            </a:r>
          </a:p>
          <a:p>
            <a:pPr algn="ctr" eaLnBrk="1" hangingPunct="1"/>
            <a:r>
              <a:rPr lang="en-US" altLang="en-US" sz="4000" b="1" dirty="0">
                <a:solidFill>
                  <a:srgbClr val="0000FF"/>
                </a:solidFill>
                <a:highlight>
                  <a:srgbClr val="FFFFCC"/>
                </a:highlight>
              </a:rPr>
              <a:t>on a fly ball………</a:t>
            </a:r>
          </a:p>
          <a:p>
            <a:pPr algn="ctr" eaLnBrk="1" hangingPunct="1"/>
            <a:endParaRPr lang="en-US" altLang="en-US" sz="4000" b="1" dirty="0">
              <a:solidFill>
                <a:srgbClr val="0000FF"/>
              </a:solidFill>
              <a:highlight>
                <a:srgbClr val="FFFFCC"/>
              </a:highlight>
            </a:endParaRPr>
          </a:p>
          <a:p>
            <a:pPr algn="ctr" eaLnBrk="1" hangingPunct="1"/>
            <a:r>
              <a:rPr lang="en-US" altLang="en-US" sz="4000" b="1" dirty="0">
                <a:solidFill>
                  <a:srgbClr val="0000FF"/>
                </a:solidFill>
                <a:highlight>
                  <a:srgbClr val="FFFFCC"/>
                </a:highlight>
              </a:rPr>
              <a:t>Revert to </a:t>
            </a:r>
          </a:p>
          <a:p>
            <a:pPr algn="ctr" eaLnBrk="1" hangingPunct="1"/>
            <a:r>
              <a:rPr lang="en-US" altLang="en-US" sz="4000" b="1" dirty="0">
                <a:solidFill>
                  <a:srgbClr val="0000FF"/>
                </a:solidFill>
                <a:highlight>
                  <a:srgbClr val="FFFFCC"/>
                </a:highlight>
              </a:rPr>
              <a:t>THREE-UMPIRE Mechanics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b="1">
                <a:solidFill>
                  <a:srgbClr val="0000FF"/>
                </a:solidFill>
              </a:rPr>
              <a:t>Umpire Rotations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80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14"/>
          <p:cNvSpPr txBox="1">
            <a:spLocks noChangeArrowheads="1"/>
          </p:cNvSpPr>
          <p:nvPr/>
        </p:nvSpPr>
        <p:spPr bwMode="auto">
          <a:xfrm>
            <a:off x="701675" y="823913"/>
            <a:ext cx="23320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Umpire Positions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NO Runners</a:t>
            </a:r>
          </a:p>
        </p:txBody>
      </p:sp>
      <p:sp>
        <p:nvSpPr>
          <p:cNvPr id="46083" name="Line 16"/>
          <p:cNvSpPr>
            <a:spLocks noChangeShapeType="1"/>
          </p:cNvSpPr>
          <p:nvPr/>
        </p:nvSpPr>
        <p:spPr bwMode="auto">
          <a:xfrm>
            <a:off x="3867150" y="685800"/>
            <a:ext cx="1255713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4" name="Text Box 18"/>
          <p:cNvSpPr txBox="1">
            <a:spLocks noChangeArrowheads="1"/>
          </p:cNvSpPr>
          <p:nvPr/>
        </p:nvSpPr>
        <p:spPr bwMode="auto">
          <a:xfrm>
            <a:off x="4295775" y="368300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CC3300"/>
                </a:solidFill>
              </a:rPr>
              <a:t>E</a:t>
            </a:r>
          </a:p>
        </p:txBody>
      </p:sp>
      <p:pic>
        <p:nvPicPr>
          <p:cNvPr id="46085" name="Picture 19" descr="Umpire U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195388" y="21669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icture 20" descr="Umpire P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7" name="Picture 21" descr="Umpire U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585869" y="2015331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8" name="Picture 22" descr="Umpire U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1857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9" name="Picture 23" descr="Umpire U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413" y="2238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4"/>
          <p:cNvSpPr txBox="1">
            <a:spLocks noChangeArrowheads="1"/>
          </p:cNvSpPr>
          <p:nvPr/>
        </p:nvSpPr>
        <p:spPr bwMode="auto">
          <a:xfrm>
            <a:off x="890588" y="750888"/>
            <a:ext cx="23320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No Runners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U1 goes OUT</a:t>
            </a:r>
          </a:p>
        </p:txBody>
      </p:sp>
      <p:pic>
        <p:nvPicPr>
          <p:cNvPr id="26650" name="Picture 26" descr="baseb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183188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51" name="Picture 27" descr="Graphic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650" y="4700588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52" name="Line 28"/>
          <p:cNvSpPr>
            <a:spLocks noChangeShapeType="1"/>
          </p:cNvSpPr>
          <p:nvPr/>
        </p:nvSpPr>
        <p:spPr bwMode="auto">
          <a:xfrm flipH="1">
            <a:off x="4935538" y="4340225"/>
            <a:ext cx="928687" cy="1450975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6664" name="Picture 40" descr="Umpire U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195388" y="21669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65" name="Picture 41" descr="Umpire P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66" name="Picture 42" descr="Umpire U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585869" y="2015331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67" name="Picture 43" descr="Umpire U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1857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C 0.03958 -0.04074 0.21545 -0.1706 0.23767 -0.24398 C 0.2599 -0.31736 0.15521 -0.39931 0.13351 -0.44005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86" y="-2201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7037E-7 C 0.03091 -0.09977 0.12483 -0.49144 0.18525 -0.59931 C 0.24566 -0.70718 0.32587 -0.63727 0.36285 -0.64722 " pathEditMode="relative" rAng="0" ptsTypes="aaa">
                                      <p:cBhvr>
                                        <p:cTn id="8" dur="2000" fill="hold"/>
                                        <p:tgtEl>
                                          <p:spTgt spid="266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42" y="-3537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89017E-6 L 0.05868 -0.13318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266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4" y="-665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38778E-17 L 0.04774 0.23704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266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8" y="1185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11111E-6 L 0.05521 0.11042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266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550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8.67052E-7 C -0.04132 0.00902 -0.08246 0.01804 -0.0618 -0.02959 C -0.04114 -0.07722 0.04132 -0.18127 0.12379 -0.28531 " pathEditMode="relative" rAng="0" ptsTypes="aaA">
                                      <p:cBhvr>
                                        <p:cTn id="16" dur="3000" fill="hold"/>
                                        <p:tgtEl>
                                          <p:spTgt spid="266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6"/>
          <p:cNvSpPr txBox="1">
            <a:spLocks noChangeArrowheads="1"/>
          </p:cNvSpPr>
          <p:nvPr/>
        </p:nvSpPr>
        <p:spPr bwMode="auto">
          <a:xfrm>
            <a:off x="890588" y="750888"/>
            <a:ext cx="23320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No Runners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U2 goes OUT</a:t>
            </a:r>
          </a:p>
        </p:txBody>
      </p:sp>
      <p:pic>
        <p:nvPicPr>
          <p:cNvPr id="25608" name="Picture 8" descr="baseb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75" y="518477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Picture 9" descr="Graphic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3" y="4614863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0" name="Line 10"/>
          <p:cNvSpPr>
            <a:spLocks noChangeShapeType="1"/>
          </p:cNvSpPr>
          <p:nvPr/>
        </p:nvSpPr>
        <p:spPr bwMode="auto">
          <a:xfrm flipH="1">
            <a:off x="4960938" y="3354388"/>
            <a:ext cx="619125" cy="2462212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5615" name="Picture 15" descr="Umpire U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195388" y="21669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6" name="Picture 16" descr="Umpire P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7" name="Picture 17" descr="Umpire U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585869" y="2015331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8" name="Picture 18" descr="Umpire U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1857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10405E-6 C 0.0375 -0.04093 0.2033 -0.17226 0.22552 -0.24555 C 0.24775 -0.31885 0.15261 -0.39954 0.13351 -0.44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78" y="-2201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11111E-6 C 0.0217 -0.08495 0.12413 -0.38842 0.13055 -0.50926 C 0.13698 -0.63032 0.05781 -0.68148 0.03871 -0.72685 " pathEditMode="relative" rAng="0" ptsTypes="aaa">
                                      <p:cBhvr>
                                        <p:cTn id="8" dur="3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40" y="-3634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15607E-6 L 0.07934 -0.08046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58" y="-402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94444E-6 -3.64162E-6 L 0.2842 -0.05063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01" y="-254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3.33333E-6 L -0.2724 -0.32686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28" y="-1634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022E-16 2.96296E-6 C -0.0408 0.01458 -0.20486 0.07014 -0.24514 0.08773 C -0.28542 0.10532 -0.24271 0.10162 -0.24201 0.10509 " pathEditMode="relative" rAng="0" ptsTypes="aaa">
                                      <p:cBhvr>
                                        <p:cTn id="16" dur="20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71" y="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6"/>
          <p:cNvSpPr txBox="1">
            <a:spLocks noChangeArrowheads="1"/>
          </p:cNvSpPr>
          <p:nvPr/>
        </p:nvSpPr>
        <p:spPr bwMode="auto">
          <a:xfrm>
            <a:off x="890588" y="750888"/>
            <a:ext cx="23320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No Runners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U3 goes OUT</a:t>
            </a:r>
          </a:p>
        </p:txBody>
      </p:sp>
      <p:pic>
        <p:nvPicPr>
          <p:cNvPr id="24584" name="Picture 8" descr="base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050" y="5183188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Picture 9" descr="Graphi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4586288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8" name="Picture 12" descr="Umpire U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195388" y="21669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9" name="Picture 13" descr="Umpire P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0" name="Picture 14" descr="Umpire U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585869" y="2015331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1" name="Picture 15" descr="Umpire U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1857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96" name="Line 20"/>
          <p:cNvSpPr>
            <a:spLocks noChangeShapeType="1"/>
          </p:cNvSpPr>
          <p:nvPr/>
        </p:nvSpPr>
        <p:spPr bwMode="auto">
          <a:xfrm flipH="1">
            <a:off x="4960938" y="3354388"/>
            <a:ext cx="619125" cy="2462212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10405E-6 C 0.0375 -0.04093 0.2033 -0.17226 0.22552 -0.24555 C 0.24775 -0.31885 0.15261 -0.39954 0.13351 -0.44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78" y="-2201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44444E-6 C -0.01354 -0.07708 -0.02708 -0.1537 -0.05313 -0.24305 C -0.07917 -0.3324 -0.10781 -0.4662 -0.15642 -0.53564 C -0.20504 -0.60509 -0.27517 -0.63263 -0.34514 -0.66018 " pathEditMode="relative" ptsTypes="aaaA">
                                      <p:cBhvr>
                                        <p:cTn id="8" dur="3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022E-16 2.96296E-6 C -0.0408 0.01458 -0.20486 0.07014 -0.24514 0.08773 C -0.28542 0.10532 -0.24271 0.10162 -0.24201 0.10509 " pathEditMode="relative" rAng="0" ptsTypes="aaa">
                                      <p:cBhvr>
                                        <p:cTn id="10" dur="20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71" y="525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1.38778E-17 L 0.04948 0.25856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5" y="1291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94444E-6 -3.64162E-6 L -0.06337 -0.12254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7" y="-612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3.33333E-6 L -0.26945 -0.32084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72" y="-1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6"/>
          <p:cNvSpPr txBox="1">
            <a:spLocks noChangeArrowheads="1"/>
          </p:cNvSpPr>
          <p:nvPr/>
        </p:nvSpPr>
        <p:spPr bwMode="auto">
          <a:xfrm>
            <a:off x="890588" y="750888"/>
            <a:ext cx="23320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No Runners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Base Hit</a:t>
            </a:r>
          </a:p>
        </p:txBody>
      </p:sp>
      <p:pic>
        <p:nvPicPr>
          <p:cNvPr id="27657" name="Picture 9" descr="base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638" y="5199063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8" name="Picture 10" descr="Graphi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718050"/>
            <a:ext cx="411163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4" name="Picture 16" descr="Umpire U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195388" y="21669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5" name="Picture 17" descr="Umpire P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11150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6" name="Picture 18" descr="Umpire U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585869" y="2015331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7" name="Picture 19" descr="Umpire U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1857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10405E-6 C 0.0375 -0.04093 0.2033 -0.17226 0.22552 -0.24555 C 0.24775 -0.31885 0.15261 -0.39954 0.13351 -0.44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78" y="-2201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-5.78035E-7 L 0.04445 -0.68716 " pathEditMode="relative" ptsTypes="AA">
                                      <p:cBhvr>
                                        <p:cTn id="8" dur="2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1.38778E-17 L 0.0401 0.20069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7" y="1002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44444E-6 1.11111E-6 L 0.05521 0.10046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502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2222E-6 7.40741E-7 L 0.05053 -0.01458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-74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0.00115 C -0.0368 0.01203 -0.18732 0.05208 -0.22083 0.06643 C -0.25434 0.08078 -0.20052 0.08958 -0.20069 0.0868 C -0.20086 0.08402 -0.21718 0.0574 -0.22152 0.04977 " pathEditMode="relative" rAng="0" ptsTypes="AAAA">
                                      <p:cBhvr>
                                        <p:cTn id="16" dur="30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97" y="4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11"/>
          <p:cNvSpPr txBox="1">
            <a:spLocks noChangeArrowheads="1"/>
          </p:cNvSpPr>
          <p:nvPr/>
        </p:nvSpPr>
        <p:spPr bwMode="auto">
          <a:xfrm>
            <a:off x="890588" y="750888"/>
            <a:ext cx="23320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No Runners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Hit to Infield</a:t>
            </a:r>
          </a:p>
        </p:txBody>
      </p:sp>
      <p:pic>
        <p:nvPicPr>
          <p:cNvPr id="76813" name="Picture 13" descr="base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638" y="5168900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14" name="Picture 14" descr="Graphi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350" y="4621213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18" name="Picture 18" descr="Umpire U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195388" y="21669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19" name="Picture 19" descr="Umpire P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20" name="Picture 20" descr="Umpire U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585869" y="2015331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21" name="Picture 21" descr="Umpire U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1857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10405E-6 C 0.0375 -0.04093 0.2033 -0.17226 0.22552 -0.24555 C 0.24775 -0.31885 0.15261 -0.39954 0.13351 -0.44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768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78" y="-2201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-0.08612 -0.4312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68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6" y="-2157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E-6 1.15607E-6 L -0.08577 -0.01896 " pathEditMode="relative" ptsTypes="AA">
                                      <p:cBhvr>
                                        <p:cTn id="10" dur="3000" fill="hold"/>
                                        <p:tgtEl>
                                          <p:spTgt spid="768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1.38778E-17 L 0.06389 0.21343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768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1067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44444E-6 1.11111E-6 L 0.05973 0.10046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768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6" y="502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38889E-6 -5.78035E-8 C -0.03767 -0.00624 -0.07535 -0.01248 -0.05868 -0.05063 C -0.04201 -0.08878 0.02899 -0.15861 0.1 -0.2282 " pathEditMode="relative" ptsTypes="aaA">
                                      <p:cBhvr>
                                        <p:cTn id="16" dur="3000" fill="hold"/>
                                        <p:tgtEl>
                                          <p:spTgt spid="768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9"/>
          <p:cNvSpPr txBox="1">
            <a:spLocks noChangeArrowheads="1"/>
          </p:cNvSpPr>
          <p:nvPr/>
        </p:nvSpPr>
        <p:spPr bwMode="auto">
          <a:xfrm>
            <a:off x="701675" y="823913"/>
            <a:ext cx="23320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Runner on First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Umpire Positions</a:t>
            </a:r>
          </a:p>
        </p:txBody>
      </p:sp>
      <p:pic>
        <p:nvPicPr>
          <p:cNvPr id="56323" name="Picture 10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150" y="2308225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13" descr="Umpire U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195388" y="21669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Picture 14" descr="Umpire P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6" name="Picture 15" descr="Umpire U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242969" y="2443956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7" name="Picture 16" descr="Umpire U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850" y="1514475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8" name="Picture 16" descr="Umpire U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463" y="1584325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6329" name="Straight Arrow Connector 2"/>
          <p:cNvCxnSpPr>
            <a:cxnSpLocks noChangeShapeType="1"/>
          </p:cNvCxnSpPr>
          <p:nvPr/>
        </p:nvCxnSpPr>
        <p:spPr bwMode="auto">
          <a:xfrm>
            <a:off x="4162425" y="2170113"/>
            <a:ext cx="750888" cy="14287"/>
          </a:xfrm>
          <a:prstGeom prst="straightConnector1">
            <a:avLst/>
          </a:prstGeom>
          <a:noFill/>
          <a:ln w="38100" algn="ctr">
            <a:solidFill>
              <a:srgbClr val="FFC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6"/>
          <p:cNvSpPr txBox="1">
            <a:spLocks noChangeArrowheads="1"/>
          </p:cNvSpPr>
          <p:nvPr/>
        </p:nvSpPr>
        <p:spPr bwMode="auto">
          <a:xfrm>
            <a:off x="890588" y="750888"/>
            <a:ext cx="23320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Runner on 1st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U1 goes OUT</a:t>
            </a:r>
          </a:p>
        </p:txBody>
      </p:sp>
      <p:pic>
        <p:nvPicPr>
          <p:cNvPr id="65544" name="Picture 8" descr="base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350" y="5199063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5" name="Picture 9" descr="Graphi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3" y="4629150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6" name="Picture 10" descr="baseball runn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300" y="2239963"/>
            <a:ext cx="4111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51" name="Picture 15" descr="Umpire U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195388" y="21669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52" name="Picture 16" descr="Umpire P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53" name="Picture 17" descr="Umpire U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585869" y="2015331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54" name="Picture 18" descr="Umpire U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088" y="15700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05556E-6 4.10405E-6 C 0.03941 -0.04347 0.19827 -0.19261 0.23664 -0.26035 C 0.275 -0.3281 0.2316 -0.37596 0.23039 -0.40625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655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50" y="-2032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C 0.0139 -0.20694 0.02796 -0.41366 0.0757 -0.52893 C 0.12345 -0.64421 0.20522 -0.66829 0.28699 -0.69236 " pathEditMode="relative" ptsTypes="aaA">
                                      <p:cBhvr>
                                        <p:cTn id="8" dur="50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83333E-6 -2.48555E-6 L -0.07292 -0.08671 " pathEditMode="relative" ptsTypes="AA">
                                      <p:cBhvr>
                                        <p:cTn id="10" dur="2000" fill="hold"/>
                                        <p:tgtEl>
                                          <p:spTgt spid="655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-2.89017E-6 L -0.03021 -0.25364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655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1269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-1.85185E-6 L 0.08663 0.0819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5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409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44444E-6 1.11111E-6 L 0.05973 0.10625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655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6" y="530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16667E-6 -2.77457E-6 C -0.03246 0.00994 -0.06441 0.02035 -0.04722 -0.02335 C -0.03003 -0.06705 0.03681 -0.16462 0.10382 -0.26173 " pathEditMode="relative" rAng="0" ptsTypes="aaA">
                                      <p:cBhvr>
                                        <p:cTn id="18" dur="3000" fill="hold"/>
                                        <p:tgtEl>
                                          <p:spTgt spid="655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-12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6"/>
          <p:cNvSpPr txBox="1">
            <a:spLocks noChangeArrowheads="1"/>
          </p:cNvSpPr>
          <p:nvPr/>
        </p:nvSpPr>
        <p:spPr bwMode="auto">
          <a:xfrm>
            <a:off x="890588" y="750888"/>
            <a:ext cx="23320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Runner on 1st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U3 goes OUT</a:t>
            </a:r>
          </a:p>
        </p:txBody>
      </p:sp>
      <p:pic>
        <p:nvPicPr>
          <p:cNvPr id="23560" name="Picture 8" descr="base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13" y="51403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9" descr="Graphi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775" y="4614863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Picture 10" descr="baseball runn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463" y="2225675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7" name="Picture 15" descr="Umpire U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195388" y="21669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8" name="Picture 16" descr="Umpire P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150" y="4918075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9" name="Picture 17" descr="Umpire U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585869" y="2015331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0" name="Picture 18" descr="Umpire U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088" y="15700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10405E-6 C 0.03941 -0.04347 0.19827 -0.19261 0.23664 -0.26035 C 0.275 -0.3281 0.2316 -0.37596 0.23039 -0.40625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50" y="-2032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83333E-6 -2.48555E-6 L -0.07292 -0.08671 " pathEditMode="relative" ptsTypes="AA">
                                      <p:cBhvr>
                                        <p:cTn id="8" dur="5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3.7037E-7 C -0.02101 -0.0838 -0.07257 -0.4162 -0.12604 -0.50278 C -0.17951 -0.58935 -0.28055 -0.51644 -0.32118 -0.51991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59" y="-2946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022E-16 2.96296E-6 L -0.08611 0.178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6" y="893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56 -0.00393 L 0.05087 0.0238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2" y="138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94444E-6 -3.64162E-6 L -0.04601 -0.12901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9" y="-645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66667E-6 4.81481E-6 L -0.25712 -0.30811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-15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9"/>
          <p:cNvSpPr txBox="1">
            <a:spLocks noChangeArrowheads="1"/>
          </p:cNvSpPr>
          <p:nvPr/>
        </p:nvSpPr>
        <p:spPr bwMode="auto">
          <a:xfrm>
            <a:off x="701675" y="723900"/>
            <a:ext cx="23320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Runner on Second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Umpire Positions</a:t>
            </a:r>
          </a:p>
        </p:txBody>
      </p:sp>
      <p:pic>
        <p:nvPicPr>
          <p:cNvPr id="62467" name="Picture 10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25" y="1217613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8" name="Picture 16" descr="Umpire U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181100" y="21669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17" descr="Umpire P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18" descr="Umpire U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585869" y="2086769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1" name="Picture 19" descr="Umpire U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150018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2" name="Picture 23" descr="Graphic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775" y="4614863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4"/>
          <p:cNvSpPr txBox="1">
            <a:spLocks noChangeArrowheads="1"/>
          </p:cNvSpPr>
          <p:nvPr/>
        </p:nvSpPr>
        <p:spPr bwMode="auto">
          <a:xfrm>
            <a:off x="701675" y="723900"/>
            <a:ext cx="233203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Runner on Second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U2 in “B”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U1 Goes Out</a:t>
            </a:r>
          </a:p>
        </p:txBody>
      </p:sp>
      <p:pic>
        <p:nvPicPr>
          <p:cNvPr id="99333" name="Picture 5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488" y="1231900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4" name="Picture 6" descr="Umpire U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181100" y="21669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6" name="Picture 8" descr="Umpire U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585869" y="2086769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7" name="Picture 9" descr="Umpire U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150018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9" name="Picture 11" descr="Graphic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775" y="4614863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41" name="Picture 13" descr="basebal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13" y="51403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 descr="Umpire P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05556E-6 4.10405E-6 C 0.03941 -0.04347 0.19827 -0.19261 0.23664 -0.26035 C 0.275 -0.3281 0.2316 -0.37596 0.23039 -0.40625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9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50" y="-2032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022E-16 -3.7037E-6 C 1.11022E-16 -3.7037E-6 0.03698 -0.10092 0.07413 -0.20185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8" y="-1009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6.2963E-6 C -1.66667E-6 6.2963E-6 0.03142 -0.01087 0.06285 -0.02152 " pathEditMode="relative" ptsTypes="aA">
                                      <p:cBhvr>
                                        <p:cTn id="10" dur="20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-2.22222E-6 C 0.00035 -0.00162 0.00087 -0.00347 -0.00868 0.00741 C -0.0184 0.01806 -0.04965 0.05486 -0.05781 0.06459 " pathEditMode="relative" rAng="0" ptsTypes="AAA">
                                      <p:cBhvr>
                                        <p:cTn id="12" dur="30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9" y="317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94444E-6 1.11111E-6 C 0.0033 0.00301 0.01823 0.05741 0.05087 0.11366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5" y="567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0.00069 C 0.02656 -0.09838 0.09757 -0.48634 0.15938 -0.58657 C 0.22118 -0.68681 0.32674 -0.59861 0.37066 -0.60185 " pathEditMode="relative" rAng="0" ptsTypes="aaa">
                                      <p:cBhvr>
                                        <p:cTn id="16" dur="5000" fill="hold"/>
                                        <p:tgtEl>
                                          <p:spTgt spid="99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24" y="-3430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3.33333E-6 C 0.02118 -0.01135 0.04253 -0.02246 0.05243 -0.02801 C 0.06232 -0.03311 0.06076 -0.03264 0.0592 -0.03241 " pathEditMode="relative" rAng="0" ptsTypes="AAA">
                                      <p:cBhvr>
                                        <p:cTn id="18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1" y="-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4"/>
          <p:cNvSpPr txBox="1">
            <a:spLocks noChangeArrowheads="1"/>
          </p:cNvSpPr>
          <p:nvPr/>
        </p:nvSpPr>
        <p:spPr bwMode="auto">
          <a:xfrm>
            <a:off x="701675" y="723900"/>
            <a:ext cx="233203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Runner on Second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U2 in “B”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U3 Goes Out</a:t>
            </a:r>
          </a:p>
        </p:txBody>
      </p:sp>
      <p:pic>
        <p:nvPicPr>
          <p:cNvPr id="104453" name="Picture 5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038" y="1173163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4" name="Picture 6" descr="Umpire U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181100" y="21669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6" name="Picture 8" descr="Umpire U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585869" y="2086769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7" name="Picture 9" descr="Umpire U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150018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9" name="Picture 11" descr="Graphic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775" y="4614863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60" name="Picture 12" descr="basebal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13" y="51403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5" name="Picture 7" descr="Umpire P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05556E-6 4.10405E-6 C 0.03941 -0.04347 0.19827 -0.19261 0.23664 -0.26035 C 0.275 -0.3281 0.2316 -0.37596 0.23039 -0.40625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50" y="-2032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3.7037E-7 C -0.0283 -0.10417 -0.1059 -0.51366 -0.16962 -0.62546 C -0.23333 -0.73727 -0.33819 -0.66111 -0.38246 -0.6706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044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32" y="-3687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94444E-6 1.11111E-6 C -1.94444E-6 1.11111E-6 -0.03316 -0.10347 -0.06614 -0.20671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6" y="-1034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022E-16 -3.7037E-6 C -0.03681 0.00996 -0.18281 0.04699 -0.22101 0.06019 C -0.2592 0.07338 -0.22726 0.0757 -0.22899 0.07963 " pathEditMode="relative" rAng="0" ptsTypes="aaa">
                                      <p:cBhvr>
                                        <p:cTn id="12" dur="30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69" y="398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88889E-6 -5.55556E-6 C -3.88889E-6 -5.55556E-6 0.02084 -0.00649 0.04184 -0.01297 " pathEditMode="relative" ptsTypes="aA">
                                      <p:cBhvr>
                                        <p:cTn id="14" dur="20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3.7037E-6 C 5.55556E-7 0.00023 -0.05521 0.04861 -0.10955 0.09791 " pathEditMode="relative" rAng="0" ptsTypes="AA">
                                      <p:cBhvr>
                                        <p:cTn id="16" dur="2500" fill="hold"/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86" y="488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3.33333E-6 C 0.02118 -0.01135 0.04253 -0.02246 0.05243 -0.02801 C 0.06232 -0.03311 0.06076 -0.03264 0.0592 -0.03241 " pathEditMode="relative" rAng="0" ptsTypes="AAA">
                                      <p:cBhvr>
                                        <p:cTn id="18" dur="3500" fill="hold"/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1" y="-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9"/>
          <p:cNvSpPr txBox="1">
            <a:spLocks noChangeArrowheads="1"/>
          </p:cNvSpPr>
          <p:nvPr/>
        </p:nvSpPr>
        <p:spPr bwMode="auto">
          <a:xfrm>
            <a:off x="701675" y="823913"/>
            <a:ext cx="23320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Runner on Third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Umpire Positions</a:t>
            </a:r>
          </a:p>
        </p:txBody>
      </p:sp>
      <p:pic>
        <p:nvPicPr>
          <p:cNvPr id="68611" name="Picture 10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888" y="3603625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2" name="Picture 18" descr="Umpire U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620838" y="2682875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3" name="Picture 19" descr="Umpire P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4" name="Picture 20" descr="Umpire U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614444" y="2101056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5" name="Picture 21" descr="Umpire U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63" y="423863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6" name="Rectangle 22"/>
          <p:cNvSpPr>
            <a:spLocks noChangeArrowheads="1"/>
          </p:cNvSpPr>
          <p:nvPr/>
        </p:nvSpPr>
        <p:spPr bwMode="auto">
          <a:xfrm>
            <a:off x="3776663" y="236538"/>
            <a:ext cx="2828925" cy="9366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/>
              <a:t>With a Runner on </a:t>
            </a:r>
            <a:r>
              <a:rPr lang="en-US" altLang="en-US" sz="1600" u="sng"/>
              <a:t>3</a:t>
            </a:r>
            <a:r>
              <a:rPr lang="en-US" altLang="en-US" sz="1600" u="sng" baseline="30000"/>
              <a:t>rd</a:t>
            </a:r>
            <a:r>
              <a:rPr lang="en-US" altLang="en-US" sz="1600" u="sng"/>
              <a:t> only</a:t>
            </a:r>
            <a:r>
              <a:rPr lang="en-US" altLang="en-US" sz="1600"/>
              <a:t>,</a:t>
            </a:r>
          </a:p>
          <a:p>
            <a:pPr algn="ctr" eaLnBrk="1" hangingPunct="1"/>
            <a:r>
              <a:rPr lang="en-US" altLang="en-US" sz="1600"/>
              <a:t>U2 should </a:t>
            </a:r>
            <a:r>
              <a:rPr lang="en-US" altLang="en-US" sz="1600" b="1"/>
              <a:t>ALWAYS</a:t>
            </a:r>
            <a:r>
              <a:rPr lang="en-US" altLang="en-US" sz="1600"/>
              <a:t> be on</a:t>
            </a:r>
          </a:p>
          <a:p>
            <a:pPr algn="ctr" eaLnBrk="1" hangingPunct="1"/>
            <a:r>
              <a:rPr lang="en-US" altLang="en-US" sz="1600"/>
              <a:t>The 3</a:t>
            </a:r>
            <a:r>
              <a:rPr lang="en-US" altLang="en-US" sz="1600" baseline="30000"/>
              <a:t>rd</a:t>
            </a:r>
            <a:r>
              <a:rPr lang="en-US" altLang="en-US" sz="1600"/>
              <a:t> base side of the field</a:t>
            </a:r>
          </a:p>
          <a:p>
            <a:pPr algn="ctr" eaLnBrk="1" hangingPunct="1"/>
            <a:r>
              <a:rPr lang="en-US" altLang="en-US" sz="1600"/>
              <a:t>in Position F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4"/>
          <p:cNvSpPr>
            <a:spLocks noChangeArrowheads="1"/>
          </p:cNvSpPr>
          <p:nvPr/>
        </p:nvSpPr>
        <p:spPr bwMode="auto">
          <a:xfrm>
            <a:off x="176213" y="192088"/>
            <a:ext cx="8791575" cy="64738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6000"/>
              <a:t>And here’s why….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604838" y="388938"/>
            <a:ext cx="2332037" cy="1477328"/>
          </a:xfrm>
          <a:prstGeom prst="rect">
            <a:avLst/>
          </a:prstGeom>
          <a:solidFill>
            <a:srgbClr val="CC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rgbClr val="FFFF00"/>
                </a:solidFill>
              </a:rPr>
              <a:t>Runner on Third</a:t>
            </a:r>
            <a:endParaRPr lang="en-US" altLang="en-US" b="1" baseline="30000" dirty="0">
              <a:solidFill>
                <a:srgbClr val="FFFF00"/>
              </a:solidFill>
            </a:endParaRPr>
          </a:p>
          <a:p>
            <a:pPr algn="ctr" eaLnBrk="1" hangingPunct="1"/>
            <a:r>
              <a:rPr lang="en-US" altLang="en-US" b="1" dirty="0">
                <a:solidFill>
                  <a:srgbClr val="FFFF00"/>
                </a:solidFill>
              </a:rPr>
              <a:t>Fly Ball to </a:t>
            </a:r>
          </a:p>
          <a:p>
            <a:pPr algn="ctr" eaLnBrk="1" hangingPunct="1"/>
            <a:r>
              <a:rPr lang="en-US" altLang="en-US" b="1" dirty="0">
                <a:solidFill>
                  <a:srgbClr val="FFFF00"/>
                </a:solidFill>
              </a:rPr>
              <a:t>Shallow Left Field </a:t>
            </a:r>
          </a:p>
          <a:p>
            <a:pPr algn="ctr" eaLnBrk="1" hangingPunct="1"/>
            <a:r>
              <a:rPr lang="en-US" altLang="en-US" b="1" dirty="0">
                <a:solidFill>
                  <a:srgbClr val="FFFF00"/>
                </a:solidFill>
              </a:rPr>
              <a:t>U3’s responsibility</a:t>
            </a:r>
          </a:p>
          <a:p>
            <a:pPr algn="ctr" eaLnBrk="1" hangingPunct="1"/>
            <a:r>
              <a:rPr lang="en-US" altLang="en-US" b="1" dirty="0">
                <a:solidFill>
                  <a:srgbClr val="FFFF00"/>
                </a:solidFill>
              </a:rPr>
              <a:t>less than 2 outs</a:t>
            </a:r>
          </a:p>
        </p:txBody>
      </p:sp>
      <p:pic>
        <p:nvPicPr>
          <p:cNvPr id="29708" name="Picture 12" descr="base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197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8" name="Picture 22" descr="Umpire U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562100" y="2652713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21" name="Picture 25" descr="Umpire U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775" y="314325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2" name="Picture 16" descr="Graphic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350" y="4689475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3" name="Picture 23" descr="Umpire P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7" descr="baseball runn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713" y="3567113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20" name="Picture 24" descr="Umpire U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614444" y="2101056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7 C -0.02951 -0.07917 -0.11389 -0.38148 -0.1776 -0.47477 C -0.24132 -0.56806 -0.33993 -0.54236 -0.38264 -0.56018 " pathEditMode="relative" rAng="0" ptsTypes="aaa">
                                      <p:cBhvr>
                                        <p:cTn id="9" dur="30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32" y="-2840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05556E-6 4.10405E-6 C 0.0375 -0.04093 0.2033 -0.17226 0.22552 -0.24555 C 0.24775 -0.31885 0.15261 -0.39954 0.13351 -0.44 " pathEditMode="relative" rAng="0" ptsTypes="aaa">
                                      <p:cBhvr>
                                        <p:cTn id="11" dur="4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78" y="-22012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468 0.00856 C -0.04149 0.01435 -0.19271 0.02986 -0.22744 0.04305 C -0.26216 0.05625 -0.21511 0.08472 -0.21303 0.08819 C -0.21094 0.09166 -0.20816 0.07523 -0.21459 0.06458 C -0.22101 0.05393 -0.23646 0.03865 -0.25174 0.02361 " pathEditMode="relative" rAng="0" ptsTypes="aaaaa">
                                      <p:cBhvr>
                                        <p:cTn id="13" dur="290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82" y="414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0 C 0.00295 0.04398 0.01389 0.20926 0.01753 0.26435 " pathEditMode="relative" rAng="0" ptsTypes="aa">
                                      <p:cBhvr>
                                        <p:cTn id="15" dur="69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1321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38889E-6 -2.22222E-6 C -0.01458 -0.02384 -0.06927 -0.11342 -0.0875 -0.14328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-717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1.48148E-6 C -1.11111E-6 0.00023 -0.01215 -0.05417 -0.0243 -0.10833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5" y="-541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0295 -0.06273 C 0.00295 -0.06273 0.03281 -0.0132 0.06267 0.03634 " pathEditMode="relative" rAng="0" ptsTypes="aA">
                                      <p:cBhvr>
                                        <p:cTn id="21" dur="2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6" y="4954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0.38264 -0.56023 L -0.19861 -0.27699 " pathEditMode="relative" rAng="0" ptsTypes="AA">
                                      <p:cBhvr>
                                        <p:cTn id="23" dur="26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01" y="1415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0.06267 0.03634 C 0.06267 0.03634 0.03003 -0.02662 -0.00261 -0.08959 " pathEditMode="relative" ptsTypes="aA">
                                      <p:cBhvr>
                                        <p:cTn id="25" dur="26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6" name="Picture 4" descr="base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197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7" name="Picture 5" descr="Graphi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350" y="4689475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Text Box 6"/>
          <p:cNvSpPr txBox="1">
            <a:spLocks noChangeArrowheads="1"/>
          </p:cNvSpPr>
          <p:nvPr/>
        </p:nvSpPr>
        <p:spPr bwMode="auto">
          <a:xfrm>
            <a:off x="701675" y="823913"/>
            <a:ext cx="23320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Runner on Third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U1 Goes Out</a:t>
            </a:r>
          </a:p>
        </p:txBody>
      </p:sp>
      <p:pic>
        <p:nvPicPr>
          <p:cNvPr id="71685" name="Picture 7" descr="baseball runn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888" y="3603625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0" name="Picture 8" descr="Umpire U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622425" y="2682875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1" name="Picture 9" descr="Umpire P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2" name="Picture 10" descr="Umpire U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614444" y="2101056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3" name="Picture 11" descr="Umpire U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775" y="314325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0.00046 C 0.01858 -0.10718 0.06684 -0.52431 0.11111 -0.64028 C 0.15539 -0.75625 0.23368 -0.68472 0.26598 -0.6963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99" y="-3780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05556E-6 4.10405E-6 C 0.0375 -0.04093 0.2033 -0.17226 0.22552 -0.24555 C 0.24775 -0.31885 0.15261 -0.39954 0.13351 -0.44 " pathEditMode="relative" rAng="0" ptsTypes="aaa">
                                      <p:cBhvr>
                                        <p:cTn id="8" dur="4500" fill="hold"/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78" y="-2201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2.96296E-6 C 5E-6 2.96296E-6 0.02101 -0.08403 0.04202 -0.16783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1" y="-840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0 C 3.05556E-6 0 0.0585 0.1206 0.11701 0.24167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1" y="1208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-3.7037E-7 C 0.00069 0.01204 0.00382 0.05764 0.00503 0.07292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" y="363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3.33333E-6 L 0.05295 -0.03241 L 0.05295 -0.03172 " pathEditMode="relative" rAng="0" ptsTypes="AAA">
                                      <p:cBhvr>
                                        <p:cTn id="16" dur="2000" fill="hold"/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-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20" name="Picture 4" descr="base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197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1" name="Picture 5" descr="Graphi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350" y="4689475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8" name="Text Box 6"/>
          <p:cNvSpPr txBox="1">
            <a:spLocks noChangeArrowheads="1"/>
          </p:cNvSpPr>
          <p:nvPr/>
        </p:nvSpPr>
        <p:spPr bwMode="auto">
          <a:xfrm>
            <a:off x="701675" y="823913"/>
            <a:ext cx="23320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Runner on Third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U2 Goes Out</a:t>
            </a:r>
          </a:p>
        </p:txBody>
      </p:sp>
      <p:pic>
        <p:nvPicPr>
          <p:cNvPr id="111624" name="Picture 8" descr="Umpire U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622425" y="2609850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6" name="Picture 10" descr="Umpire U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614444" y="2101056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7" name="Picture 11" descr="Umpire U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775" y="314325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31" name="Picture 15" descr="baseball runn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713" y="3567113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7" name="Picture 9" descr="Umpire P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0.00023 C 0.01684 -0.10255 0.10573 -0.48796 0.10139 -0.61458 C 0.09705 -0.7412 0.00052 -0.73032 -0.02604 -0.76065 " pathEditMode="relative" rAng="0" ptsTypes="aaa">
                                      <p:cBhvr>
                                        <p:cTn id="6" dur="3000" fill="hold"/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6" y="-3803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05556E-6 4.10405E-6 C 0.0375 -0.04093 0.2033 -0.17226 0.22552 -0.24555 C 0.24775 -0.31885 0.15261 -0.39954 0.13351 -0.44 " pathEditMode="relative" rAng="0" ptsTypes="aaa">
                                      <p:cBhvr>
                                        <p:cTn id="8" dur="45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78" y="-2201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6.66667E-6 -7.40741E-7 C -6.66667E-6 -7.40741E-7 0.01041 -0.03773 0.021 -0.07523 " pathEditMode="relative" ptsTypes="aA">
                                      <p:cBhvr>
                                        <p:cTn id="10" dur="2000" fill="hold"/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022E-16 -3.7037E-6 C -0.03681 0.00996 -0.18281 0.04699 -0.22101 0.06019 C -0.2592 0.07338 -0.22726 0.0757 -0.22899 0.07963 " pathEditMode="relative" rAng="0" ptsTypes="aaa">
                                      <p:cBhvr>
                                        <p:cTn id="12" dur="2700" fill="hold"/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69" y="398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-2.22222E-6 C 0.03923 -0.02315 0.18593 -0.11041 0.23489 -0.13935 " pathEditMode="relative" rAng="0" ptsTypes="aa">
                                      <p:cBhvr>
                                        <p:cTn id="14" dur="3500" fill="hold"/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36" y="-696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1.48148E-6 C -1.11111E-6 0.00023 -0.01215 -0.05417 -0.0243 -0.1083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5" y="-541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295 -0.06273 C 0.05104 -0.00903 0.2316 0.19282 0.29167 0.25995 " pathEditMode="relative" rAng="0" ptsTypes="aa">
                                      <p:cBhvr>
                                        <p:cTn id="18" dur="2500" fill="hold"/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27" y="1613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225 -0.0044 L 0.05139 -0.0263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8" y="-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80" name="Picture 12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713" y="3567113"/>
            <a:ext cx="41116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2" name="Picture 4" descr="baseb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197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3" name="Picture 5" descr="Graphic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350" y="4689475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3" name="Text Box 6"/>
          <p:cNvSpPr txBox="1">
            <a:spLocks noChangeArrowheads="1"/>
          </p:cNvSpPr>
          <p:nvPr/>
        </p:nvSpPr>
        <p:spPr bwMode="auto">
          <a:xfrm>
            <a:off x="701675" y="823913"/>
            <a:ext cx="23320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Runner on Third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U3 Goes Out</a:t>
            </a:r>
          </a:p>
        </p:txBody>
      </p:sp>
      <p:pic>
        <p:nvPicPr>
          <p:cNvPr id="109576" name="Picture 8" descr="Umpire U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681163" y="2609850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7" name="Picture 9" descr="Umpire P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8" name="Picture 10" descr="Umpire U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614444" y="2101056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9" name="Picture 11" descr="Umpire U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775" y="314325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0.00023 C -0.02743 -0.10324 -0.10156 -0.49815 -0.16475 -0.61875 C -0.22795 -0.73935 -0.33454 -0.70231 -0.37916 -0.72431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58" y="-3696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05556E-6 4.10405E-6 C 0.0375 -0.04093 0.2033 -0.17226 0.22552 -0.24555 C 0.24775 -0.31885 0.15261 -0.39954 0.13351 -0.44 " pathEditMode="relative" rAng="0" ptsTypes="aaa">
                                      <p:cBhvr>
                                        <p:cTn id="8" dur="4500" fill="hold"/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78" y="-2201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1.48148E-6 C -0.00347 -0.01759 -0.01667 -0.08357 -0.02118 -0.1055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9" y="-527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1788 -0.10347 C 0.03073 -0.04699 0.21198 0.16528 0.2724 0.23588 " pathEditMode="relative" rAng="0" ptsTypes="aa">
                                      <p:cBhvr>
                                        <p:cTn id="12" dur="2500" fill="hold"/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14" y="1696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33 0.0044 C -0.02049 -0.04166 -0.10955 -0.21504 -0.13924 -0.27268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35" y="-1386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0 C 3.05556E-6 0 0.02812 0.12778 0.05642 0.25602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1095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1280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2.96296E-6 C -0.0382 0.01111 -0.19358 0.05208 -0.229 0.06666 C -0.26441 0.08125 -0.20903 0.09352 -0.21285 0.08819 C -0.21667 0.08287 -0.24341 0.0456 -0.25157 0.03449 " pathEditMode="relative" rAng="0" ptsTypes="aaaa">
                                      <p:cBhvr>
                                        <p:cTn id="18" dur="3000" fill="hold"/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29" y="467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3.33333E-6 C 3.05556E-6 -0.00023 0.02413 -0.00625 0.05451 -0.012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95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6" y="-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9"/>
          <p:cNvSpPr txBox="1">
            <a:spLocks noChangeArrowheads="1"/>
          </p:cNvSpPr>
          <p:nvPr/>
        </p:nvSpPr>
        <p:spPr bwMode="auto">
          <a:xfrm>
            <a:off x="701675" y="823913"/>
            <a:ext cx="2332038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Runners on 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1</a:t>
            </a:r>
            <a:r>
              <a:rPr lang="en-US" altLang="en-US" b="1" baseline="30000">
                <a:solidFill>
                  <a:srgbClr val="0000FF"/>
                </a:solidFill>
              </a:rPr>
              <a:t>st</a:t>
            </a:r>
            <a:r>
              <a:rPr lang="en-US" altLang="en-US" b="1">
                <a:solidFill>
                  <a:srgbClr val="0000FF"/>
                </a:solidFill>
              </a:rPr>
              <a:t> and 2</a:t>
            </a:r>
            <a:r>
              <a:rPr lang="en-US" altLang="en-US" b="1" baseline="30000">
                <a:solidFill>
                  <a:srgbClr val="0000FF"/>
                </a:solidFill>
              </a:rPr>
              <a:t>nd</a:t>
            </a:r>
            <a:r>
              <a:rPr lang="en-US" altLang="en-US" b="1">
                <a:solidFill>
                  <a:srgbClr val="0000FF"/>
                </a:solidFill>
              </a:rPr>
              <a:t> 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Umpire Positions</a:t>
            </a:r>
          </a:p>
        </p:txBody>
      </p:sp>
      <p:pic>
        <p:nvPicPr>
          <p:cNvPr id="77827" name="Picture 10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88" y="2322513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8" name="Picture 11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650" y="1176338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9" name="Picture 22" descr="Umpire U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195388" y="21669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0" name="Picture 23" descr="Umpire P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1" name="Picture 24" descr="Umpire U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069932" y="2545556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2" name="Picture 25" descr="Umpire U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150" y="150018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40" name="Picture 4" descr="base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197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1" name="Picture 5" descr="Graphi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350" y="4689475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2" name="Text Box 6"/>
          <p:cNvSpPr txBox="1">
            <a:spLocks noChangeArrowheads="1"/>
          </p:cNvSpPr>
          <p:nvPr/>
        </p:nvSpPr>
        <p:spPr bwMode="auto">
          <a:xfrm>
            <a:off x="701675" y="823913"/>
            <a:ext cx="2332038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Runners on 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1</a:t>
            </a:r>
            <a:r>
              <a:rPr lang="en-US" altLang="en-US" b="1" baseline="30000">
                <a:solidFill>
                  <a:srgbClr val="0000FF"/>
                </a:solidFill>
              </a:rPr>
              <a:t>st</a:t>
            </a:r>
            <a:r>
              <a:rPr lang="en-US" altLang="en-US" b="1">
                <a:solidFill>
                  <a:srgbClr val="0000FF"/>
                </a:solidFill>
              </a:rPr>
              <a:t> and 2</a:t>
            </a:r>
            <a:r>
              <a:rPr lang="en-US" altLang="en-US" b="1" baseline="30000">
                <a:solidFill>
                  <a:srgbClr val="0000FF"/>
                </a:solidFill>
              </a:rPr>
              <a:t>nd</a:t>
            </a:r>
            <a:r>
              <a:rPr lang="en-US" altLang="en-US" b="1">
                <a:solidFill>
                  <a:srgbClr val="0000FF"/>
                </a:solidFill>
              </a:rPr>
              <a:t> 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U1 Goes Out</a:t>
            </a:r>
            <a:endParaRPr lang="en-US" altLang="en-US"/>
          </a:p>
        </p:txBody>
      </p:sp>
      <p:pic>
        <p:nvPicPr>
          <p:cNvPr id="116743" name="Picture 7" descr="baseball runn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88" y="2322513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4" name="Picture 8" descr="baseball runn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650" y="1176338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5" name="Picture 9" descr="Umpire U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195388" y="2152650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7" name="Picture 11" descr="Umpire U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084219" y="2561431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8" name="Picture 12" descr="Umpire U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150" y="150018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 descr="Umpire P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0.00046 C 0.02275 -0.10486 0.09028 -0.50556 0.13698 -0.62523 C 0.18368 -0.74491 0.2507 -0.69861 0.28056 -0.71782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28" y="-3722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111E-6 1.11022E-16 C 0.0375 -0.04097 0.16979 -0.20023 0.22552 -0.2456 C 0.28125 -0.29097 0.31198 -0.26713 0.33472 -0.27269 " pathEditMode="relative" rAng="0" ptsTypes="aaa">
                                      <p:cBhvr>
                                        <p:cTn id="8" dur="4500" fill="hold"/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36" y="-1456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111E-6 3.33333E-6 C 0.00937 -0.04977 0.04462 -0.23704 0.05642 -0.29931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-1497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94444E-6 3.33333E-6 C -1.94444E-6 3.33333E-6 -0.03246 0.04213 -0.06493 0.08426 " pathEditMode="relative" rAng="0" ptsTypes="AA">
                                      <p:cBhvr>
                                        <p:cTn id="12" dur="2500" fill="hold"/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47" y="421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44444E-6 4.44444E-6 L 0.03282 0.1224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2" y="611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2.96296E-6 C -1.11111E-6 2.96296E-6 -0.01858 -0.02385 -0.03698 -0.04746 " pathEditMode="relative" ptsTypes="aA">
                                      <p:cBhvr>
                                        <p:cTn id="16" dur="2000" fill="hold"/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E-6 4.07407E-6 C -5E-6 4.07407E-6 -0.02414 0.03009 -0.04827 0.06018 " pathEditMode="relative" ptsTypes="aA">
                                      <p:cBhvr>
                                        <p:cTn id="18" dur="200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7 -0.0125 L 0.05451 -0.0342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-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98 -0.04746 C -0.03698 -0.04746 -0.00052 0.00903 0.03594 0.06551 " pathEditMode="relative" ptsTypes="aA">
                                      <p:cBhvr>
                                        <p:cTn id="23" dur="2000" fill="hold"/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827 0.06019 C -0.04827 0.06019 -0.00869 0.02361 0.0309 -0.01296 " pathEditMode="relative" ptsTypes="aA">
                                      <p:cBhvr>
                                        <p:cTn id="25" dur="200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4" name="Picture 4" descr="base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197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5" name="Picture 5" descr="Graphi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350" y="4689475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6" name="Text Box 6"/>
          <p:cNvSpPr txBox="1">
            <a:spLocks noChangeArrowheads="1"/>
          </p:cNvSpPr>
          <p:nvPr/>
        </p:nvSpPr>
        <p:spPr bwMode="auto">
          <a:xfrm>
            <a:off x="701675" y="823913"/>
            <a:ext cx="2332038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Runners on 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1</a:t>
            </a:r>
            <a:r>
              <a:rPr lang="en-US" altLang="en-US" b="1" baseline="30000">
                <a:solidFill>
                  <a:srgbClr val="0000FF"/>
                </a:solidFill>
              </a:rPr>
              <a:t>st</a:t>
            </a:r>
            <a:r>
              <a:rPr lang="en-US" altLang="en-US" b="1">
                <a:solidFill>
                  <a:srgbClr val="0000FF"/>
                </a:solidFill>
              </a:rPr>
              <a:t> and 2</a:t>
            </a:r>
            <a:r>
              <a:rPr lang="en-US" altLang="en-US" b="1" baseline="30000">
                <a:solidFill>
                  <a:srgbClr val="0000FF"/>
                </a:solidFill>
              </a:rPr>
              <a:t>nd</a:t>
            </a:r>
            <a:r>
              <a:rPr lang="en-US" altLang="en-US" b="1">
                <a:solidFill>
                  <a:srgbClr val="0000FF"/>
                </a:solidFill>
              </a:rPr>
              <a:t> 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U3 Goes Out</a:t>
            </a:r>
            <a:endParaRPr lang="en-US" altLang="en-US"/>
          </a:p>
        </p:txBody>
      </p:sp>
      <p:pic>
        <p:nvPicPr>
          <p:cNvPr id="117767" name="Picture 7" descr="baseball runn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88" y="2322513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8" name="Picture 8" descr="baseball runn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650" y="1176338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9" name="Picture 9" descr="Umpire U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195388" y="216693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71" name="Picture 11" descr="Umpire U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128669" y="2591594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72" name="Picture 12" descr="Umpire U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150" y="150018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 descr="Umpire P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7 C -0.02882 -0.09606 -0.09704 -0.46852 -0.17291 -0.57593 C -0.24878 -0.68333 -0.39618 -0.63032 -0.45503 -0.64468 " pathEditMode="relative" rAng="0" ptsTypes="aaa">
                                      <p:cBhvr>
                                        <p:cTn id="6" dur="4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60" y="-34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111E-6 1.11022E-16 C 0.0375 -0.04097 0.18524 -0.19306 0.22552 -0.2456 C 0.2658 -0.29815 0.23785 -0.30093 0.24114 -0.31551 " pathEditMode="relative" rAng="0" ptsTypes="aaa">
                                      <p:cBhvr>
                                        <p:cTn id="8" dur="4500" fill="hold"/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81" y="-1578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6 3.7037E-6 C 0.00261 -0.00047 0.00538 -0.0007 -0.00642 -0.02153 C -0.01823 -0.04237 -0.04462 -0.08357 -0.07101 -0.12477 " pathEditMode="relative" ptsTypes="aaA">
                                      <p:cBhvr>
                                        <p:cTn id="10" dur="2000" fill="hold"/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7778E-6 -2.22222E-6 C -0.01284 0.01459 -0.06458 0.07384 -0.07725 0.0886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72" y="442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66667E-6 2.22222E-6 C -0.02604 -0.00533 -0.12465 -0.02454 -0.15695 -0.0307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47" y="-155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6.11111E-6 4.44444E-6 C -6.11111E-6 4.44444E-6 -0.02501 0.03009 -0.05001 0.06018 " pathEditMode="relative" ptsTypes="aA">
                                      <p:cBhvr>
                                        <p:cTn id="16" dur="2000" fill="hold"/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7.22222E-6 -3.7037E-6 C -7.22222E-6 -3.7037E-6 -0.02188 -0.02477 -0.04358 -0.0493 " pathEditMode="relative" ptsTypes="aA">
                                      <p:cBhvr>
                                        <p:cTn id="18" dur="2000" fill="hold"/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 0.06018 C -0.13108 0.10046 -0.21215 0.14097 -0.17587 0.23657 C -0.13958 0.33217 0.01406 0.48333 0.16771 0.63449 " pathEditMode="relative" ptsTypes="aaA">
                                      <p:cBhvr>
                                        <p:cTn id="21" dur="5000" fill="hold"/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58 -0.0493 C -0.04358 -0.0493 -0.10678 -0.10902 -0.16997 -0.16875 " pathEditMode="relative" ptsTypes="aA">
                                      <p:cBhvr>
                                        <p:cTn id="23" dur="3000" fill="hold"/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694 -0.03078 C -0.17673 -0.0375 -0.25034 -0.0625 -0.27482 -0.0706 " pathEditMode="relative" rAng="0" ptsTypes="AA">
                                      <p:cBhvr>
                                        <p:cTn id="25" dur="3000" fill="hold"/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3" y="-1991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726 0.08866 L -0.16632 0.14583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49" y="307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-0.0125 L 0.05451 -0.0342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-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9"/>
          <p:cNvSpPr txBox="1">
            <a:spLocks noChangeArrowheads="1"/>
          </p:cNvSpPr>
          <p:nvPr/>
        </p:nvSpPr>
        <p:spPr bwMode="auto">
          <a:xfrm>
            <a:off x="701675" y="823913"/>
            <a:ext cx="2332038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Runners on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1</a:t>
            </a:r>
            <a:r>
              <a:rPr lang="en-US" altLang="en-US" b="1" baseline="30000">
                <a:solidFill>
                  <a:srgbClr val="0000FF"/>
                </a:solidFill>
              </a:rPr>
              <a:t>st</a:t>
            </a:r>
            <a:r>
              <a:rPr lang="en-US" altLang="en-US" b="1">
                <a:solidFill>
                  <a:srgbClr val="0000FF"/>
                </a:solidFill>
              </a:rPr>
              <a:t> and 3</a:t>
            </a:r>
            <a:r>
              <a:rPr lang="en-US" altLang="en-US" b="1" baseline="30000">
                <a:solidFill>
                  <a:srgbClr val="0000FF"/>
                </a:solidFill>
              </a:rPr>
              <a:t>rd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Umpire Positions</a:t>
            </a:r>
          </a:p>
        </p:txBody>
      </p:sp>
      <p:pic>
        <p:nvPicPr>
          <p:cNvPr id="83971" name="Picture 10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438" y="2336800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2" name="Picture 11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388" y="3446463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3" name="Picture 12" descr="Umpire U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609725" y="2652713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4" name="Picture 13" descr="Umpire P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5" name="Picture 14" descr="Umpire U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171532" y="2486819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6" name="Picture 15" descr="Umpire U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850" y="1514475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7" name="Picture 15" descr="Umpire U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725" y="1584325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3978" name="Straight Arrow Connector 2"/>
          <p:cNvCxnSpPr>
            <a:cxnSpLocks noChangeShapeType="1"/>
          </p:cNvCxnSpPr>
          <p:nvPr/>
        </p:nvCxnSpPr>
        <p:spPr bwMode="auto">
          <a:xfrm>
            <a:off x="4094163" y="2170113"/>
            <a:ext cx="1023937" cy="14287"/>
          </a:xfrm>
          <a:prstGeom prst="straightConnector1">
            <a:avLst/>
          </a:prstGeom>
          <a:noFill/>
          <a:ln w="50800" algn="ctr">
            <a:solidFill>
              <a:srgbClr val="FFC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6" name="Picture 6" descr="base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197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87" name="Picture 7" descr="Graphi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350" y="4689475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6" name="Text Box 8"/>
          <p:cNvSpPr txBox="1">
            <a:spLocks noChangeArrowheads="1"/>
          </p:cNvSpPr>
          <p:nvPr/>
        </p:nvSpPr>
        <p:spPr bwMode="auto">
          <a:xfrm>
            <a:off x="701675" y="823913"/>
            <a:ext cx="2332038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Runners on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1</a:t>
            </a:r>
            <a:r>
              <a:rPr lang="en-US" altLang="en-US" b="1" baseline="30000">
                <a:solidFill>
                  <a:srgbClr val="0000FF"/>
                </a:solidFill>
              </a:rPr>
              <a:t>st</a:t>
            </a:r>
            <a:r>
              <a:rPr lang="en-US" altLang="en-US" b="1">
                <a:solidFill>
                  <a:srgbClr val="0000FF"/>
                </a:solidFill>
              </a:rPr>
              <a:t> and 3</a:t>
            </a:r>
            <a:r>
              <a:rPr lang="en-US" altLang="en-US" b="1" baseline="30000">
                <a:solidFill>
                  <a:srgbClr val="0000FF"/>
                </a:solidFill>
              </a:rPr>
              <a:t>rd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U1 Goes Out</a:t>
            </a:r>
          </a:p>
        </p:txBody>
      </p:sp>
      <p:pic>
        <p:nvPicPr>
          <p:cNvPr id="122889" name="Picture 9" descr="baseball runn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438" y="2336800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90" name="Picture 10" descr="baseball runn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388" y="3446463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91" name="Picture 11" descr="Umpire U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609725" y="2652713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92" name="Picture 12" descr="Umpire P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950" y="48656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93" name="Picture 13" descr="Umpire U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171532" y="2486819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94" name="Picture 14" descr="Umpire U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850" y="1514475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0.00046 C 0.00921 -0.10787 0.01094 -0.52731 0.05469 -0.64468 C 0.09844 -0.76204 0.21945 -0.69259 0.26268 -0.70486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3807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111E-6 1.11022E-16 C 0.0375 -0.04097 0.17812 -0.19699 0.22552 -0.2456 C 0.27292 -0.29421 0.27239 -0.28218 0.28472 -0.2919 " pathEditMode="relative" rAng="0" ptsTypes="aaa">
                                      <p:cBhvr>
                                        <p:cTn id="8" dur="4500" fill="hold"/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36" y="-1472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38889E-6 -5.18519E-6 C 1.38889E-6 -5.18519E-6 0.02829 -0.12478 0.05659 -0.24931 " pathEditMode="relative" ptsTypes="aA">
                                      <p:cBhvr>
                                        <p:cTn id="10" dur="2000" fill="hold"/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3.7037E-6 C 5E-6 -0.00024 0.02292 -0.00348 0.0519 -0.0067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28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7" y="-3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94444E-6 5.55112E-17 C 0.01424 0.01597 0.06823 0.07593 0.08611 0.096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28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06" y="479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-2.22222E-6 C 3.05556E-6 -2.22222E-6 0.0026 0.03472 0.00555 0.0694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" y="347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33333E-6 1.48148E-6 C 0.00018 -0.01482 0.00052 -0.0706 0.0007 -0.0891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446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61111E-6 -3.7037E-7 C -3.61111E-6 -3.7037E-7 -0.02344 -0.03449 -0.04688 -0.06875 " pathEditMode="relative" ptsTypes="aA">
                                      <p:cBhvr>
                                        <p:cTn id="20" dur="2000" fill="hold"/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 -0.08912 C 0.0007 -0.08912 0.16598 0.11296 0.33143 0.31528 " pathEditMode="relative" ptsTypes="aA">
                                      <p:cBhvr>
                                        <p:cTn id="23" dur="4000" fill="hold"/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88 -0.06875 C -0.03125 -0.04745 0.02743 0.0331 0.04687 0.0597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6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8" name="Picture 4" descr="base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19725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09" name="Picture 5" descr="Graphi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350" y="4689475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0" name="Text Box 6"/>
          <p:cNvSpPr txBox="1">
            <a:spLocks noChangeArrowheads="1"/>
          </p:cNvSpPr>
          <p:nvPr/>
        </p:nvSpPr>
        <p:spPr bwMode="auto">
          <a:xfrm>
            <a:off x="701675" y="823913"/>
            <a:ext cx="2332038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Runners on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1</a:t>
            </a:r>
            <a:r>
              <a:rPr lang="en-US" altLang="en-US" b="1" baseline="30000">
                <a:solidFill>
                  <a:srgbClr val="0000FF"/>
                </a:solidFill>
              </a:rPr>
              <a:t>st</a:t>
            </a:r>
            <a:r>
              <a:rPr lang="en-US" altLang="en-US" b="1">
                <a:solidFill>
                  <a:srgbClr val="0000FF"/>
                </a:solidFill>
              </a:rPr>
              <a:t> and 3</a:t>
            </a:r>
            <a:r>
              <a:rPr lang="en-US" altLang="en-US" b="1" baseline="30000">
                <a:solidFill>
                  <a:srgbClr val="0000FF"/>
                </a:solidFill>
              </a:rPr>
              <a:t>rd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U3 Goes Out</a:t>
            </a:r>
          </a:p>
        </p:txBody>
      </p:sp>
      <p:pic>
        <p:nvPicPr>
          <p:cNvPr id="123911" name="Picture 7" descr="baseball runn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438" y="2336800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12" name="Picture 8" descr="baseball runn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388" y="3446463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13" name="Picture 9" descr="Umpire U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609725" y="2652713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14" name="Picture 10" descr="Umpire P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15" name="Picture 11" descr="Umpire U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171532" y="2486819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16" name="Picture 12" descr="Umpire U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850" y="1514475"/>
            <a:ext cx="365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0.00046 C -0.02656 -0.09699 -0.09878 -0.46204 -0.15989 -0.58009 C -0.221 -0.69815 -0.32326 -0.68241 -0.36632 -0.70926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16" y="-3544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111E-6 1.11022E-16 C 0.0375 -0.04097 0.17812 -0.19699 0.22552 -0.2456 C 0.27292 -0.29421 0.27239 -0.28218 0.28472 -0.2919 " pathEditMode="relative" rAng="0" ptsTypes="aaa">
                                      <p:cBhvr>
                                        <p:cTn id="8" dur="4500" fill="hold"/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36" y="-1472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3.33333E-6 C 3.05556E-6 -0.00023 0.01771 -0.01181 0.04027 -0.0233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4" y="-118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94444E-6 5.55112E-17 C 0.00695 0.01574 0.03368 0.07593 0.04271 0.0960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39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5" y="479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-2.22222E-6 C -0.01875 -0.04745 -0.08872 -0.22592 -0.11216 -0.2854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8" y="-1428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33333E-6 1.48148E-6 C 0.00018 -0.01482 0.00052 -0.0706 0.0007 -0.0891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446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61111E-6 -3.7037E-7 C -3.61111E-6 -3.7037E-7 -0.02344 -0.03449 -0.04688 -0.06875 " pathEditMode="relative" ptsTypes="aA">
                                      <p:cBhvr>
                                        <p:cTn id="18" dur="2000" fill="hold"/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2.96296E-6 C -0.01719 0.01504 -0.07222 0.08402 -0.10313 0.09004 C -0.13403 0.09606 -0.1717 0.04537 -0.18542 0.03634 " pathEditMode="relative" rAng="0" ptsTypes="aaa">
                                      <p:cBhvr>
                                        <p:cTn id="20" dur="3000" fill="hold"/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71" y="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88 -0.06875 C -0.03125 -0.04745 0.02743 0.0331 0.04687 0.05973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6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9"/>
          <p:cNvSpPr txBox="1">
            <a:spLocks noChangeArrowheads="1"/>
          </p:cNvSpPr>
          <p:nvPr/>
        </p:nvSpPr>
        <p:spPr bwMode="auto">
          <a:xfrm>
            <a:off x="701675" y="823913"/>
            <a:ext cx="2332038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Runners on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2</a:t>
            </a:r>
            <a:r>
              <a:rPr lang="en-US" altLang="en-US" b="1" baseline="30000">
                <a:solidFill>
                  <a:srgbClr val="0000FF"/>
                </a:solidFill>
              </a:rPr>
              <a:t>nd</a:t>
            </a:r>
            <a:r>
              <a:rPr lang="en-US" altLang="en-US" b="1">
                <a:solidFill>
                  <a:srgbClr val="0000FF"/>
                </a:solidFill>
              </a:rPr>
              <a:t> and 3</a:t>
            </a:r>
            <a:r>
              <a:rPr lang="en-US" altLang="en-US" b="1" baseline="30000">
                <a:solidFill>
                  <a:srgbClr val="0000FF"/>
                </a:solidFill>
              </a:rPr>
              <a:t>rd</a:t>
            </a:r>
            <a:r>
              <a:rPr lang="en-US" altLang="en-US" b="1">
                <a:solidFill>
                  <a:srgbClr val="0000FF"/>
                </a:solidFill>
              </a:rPr>
              <a:t> 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Umpire Positions</a:t>
            </a:r>
          </a:p>
        </p:txBody>
      </p:sp>
      <p:pic>
        <p:nvPicPr>
          <p:cNvPr id="90115" name="Picture 10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538" y="1243013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6" name="Picture 11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175" y="3375025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7" name="Picture 14" descr="Umpire U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666875" y="268128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8" name="Picture 15" descr="Umpire P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9" name="Picture 19" descr="Umpire U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585869" y="2086769"/>
            <a:ext cx="374650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8" name="Picture 22" descr="Umpire U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150018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8" name="Picture 4" descr="base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925" y="5183188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29" name="Picture 5" descr="Graphi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350" y="4689475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0" name="Text Box 6"/>
          <p:cNvSpPr txBox="1">
            <a:spLocks noChangeArrowheads="1"/>
          </p:cNvSpPr>
          <p:nvPr/>
        </p:nvSpPr>
        <p:spPr bwMode="auto">
          <a:xfrm>
            <a:off x="701675" y="823913"/>
            <a:ext cx="2332038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Runners on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2</a:t>
            </a:r>
            <a:r>
              <a:rPr lang="en-US" altLang="en-US" b="1" baseline="30000">
                <a:solidFill>
                  <a:srgbClr val="0000FF"/>
                </a:solidFill>
              </a:rPr>
              <a:t>nd</a:t>
            </a:r>
            <a:r>
              <a:rPr lang="en-US" altLang="en-US" b="1">
                <a:solidFill>
                  <a:srgbClr val="0000FF"/>
                </a:solidFill>
              </a:rPr>
              <a:t> and 3</a:t>
            </a:r>
            <a:r>
              <a:rPr lang="en-US" altLang="en-US" b="1" baseline="30000">
                <a:solidFill>
                  <a:srgbClr val="0000FF"/>
                </a:solidFill>
              </a:rPr>
              <a:t>rd</a:t>
            </a:r>
            <a:r>
              <a:rPr lang="en-US" altLang="en-US" b="1">
                <a:solidFill>
                  <a:srgbClr val="0000FF"/>
                </a:solidFill>
              </a:rPr>
              <a:t> 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U1 Goes Out</a:t>
            </a:r>
            <a:endParaRPr lang="en-US" altLang="en-US"/>
          </a:p>
        </p:txBody>
      </p:sp>
      <p:pic>
        <p:nvPicPr>
          <p:cNvPr id="129031" name="Picture 7" descr="baseball runn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538" y="1243013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32" name="Picture 8" descr="baseball runn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175" y="3375025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33" name="Picture 9" descr="Umpire U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666875" y="268128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34" name="Picture 10" descr="Umpire P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35" name="Picture 11" descr="Umpire U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514432" y="2115344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36" name="Picture 12" descr="Umpire U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150018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23 C 0.00746 -0.09398 0.00104 -0.44699 0.04514 -0.56273 C 0.08923 -0.67847 0.21875 -0.66667 0.26441 -0.69398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12" y="-3467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111E-6 1.11022E-16 C 0.03958 -0.04074 0.19236 -0.19421 0.23767 -0.24398 C 0.28299 -0.29375 0.26476 -0.28704 0.27187 -0.29838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49" y="-1493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3.7037E-7 C -0.00313 0.00648 -0.00608 0.01296 0.0033 -0.02153 C 0.01267 -0.05602 0.03455 -0.13125 0.05659 -0.20648 " pathEditMode="relative" ptsTypes="aaA">
                                      <p:cBhvr>
                                        <p:cTn id="10" dur="4200" fill="hold"/>
                                        <p:tgtEl>
                                          <p:spTgt spid="1290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3.33333E-6 C 3.05556E-6 -0.0007 0.02795 -0.02385 0.06337 -0.0481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9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0" y="-240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3.33333E-6 C 3.05556E-6 3.33333E-6 -0.02344 0.04398 -0.04688 0.08819 " pathEditMode="relative" rAng="0" ptsTypes="AA">
                                      <p:cBhvr>
                                        <p:cTn id="14" dur="2500" fill="hold"/>
                                        <p:tgtEl>
                                          <p:spTgt spid="129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4" y="439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87 -0.00162 C 0.00486 0.01273 0.02014 0.06667 0.02517 0.08472 " pathEditMode="relative" rAng="0" ptsTypes="aa">
                                      <p:cBhvr>
                                        <p:cTn id="16" dur="2500" fill="hold"/>
                                        <p:tgtEl>
                                          <p:spTgt spid="129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5" y="430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7778E-7 5.18519E-6 C -2.77778E-7 5.18519E-6 0.02014 -0.00972 0.04045 -0.01944 " pathEditMode="relative" ptsTypes="aA">
                                      <p:cBhvr>
                                        <p:cTn id="18" dur="2000" fill="hold"/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5.55556E-6 C -1.11111E-6 5.55556E-6 -0.00729 -0.03448 -0.01441 -0.06898 " pathEditMode="relative" ptsTypes="aA">
                                      <p:cBhvr>
                                        <p:cTn id="20" dur="2000" fill="hold"/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4" name="Picture 4" descr="base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925" y="5183188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5" name="Picture 5" descr="Graphi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350" y="4689475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4" name="Text Box 7"/>
          <p:cNvSpPr txBox="1">
            <a:spLocks noChangeArrowheads="1"/>
          </p:cNvSpPr>
          <p:nvPr/>
        </p:nvSpPr>
        <p:spPr bwMode="auto">
          <a:xfrm>
            <a:off x="701675" y="823913"/>
            <a:ext cx="2332038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Runners on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2</a:t>
            </a:r>
            <a:r>
              <a:rPr lang="en-US" altLang="en-US" b="1" baseline="30000">
                <a:solidFill>
                  <a:srgbClr val="0000FF"/>
                </a:solidFill>
              </a:rPr>
              <a:t>nd</a:t>
            </a:r>
            <a:r>
              <a:rPr lang="en-US" altLang="en-US" b="1">
                <a:solidFill>
                  <a:srgbClr val="0000FF"/>
                </a:solidFill>
              </a:rPr>
              <a:t> and 3</a:t>
            </a:r>
            <a:r>
              <a:rPr lang="en-US" altLang="en-US" b="1" baseline="30000">
                <a:solidFill>
                  <a:srgbClr val="0000FF"/>
                </a:solidFill>
              </a:rPr>
              <a:t>rd</a:t>
            </a:r>
            <a:r>
              <a:rPr lang="en-US" altLang="en-US" b="1">
                <a:solidFill>
                  <a:srgbClr val="0000FF"/>
                </a:solidFill>
              </a:rPr>
              <a:t> 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U3 Goes Out </a:t>
            </a:r>
            <a:endParaRPr lang="en-US" altLang="en-US"/>
          </a:p>
        </p:txBody>
      </p:sp>
      <p:pic>
        <p:nvPicPr>
          <p:cNvPr id="128008" name="Picture 8" descr="baseball runn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538" y="1243013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9" name="Picture 9" descr="baseball runn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175" y="3375025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10" name="Picture 10" descr="Umpire U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666875" y="268128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11" name="Picture 11" descr="Umpire P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12" name="Picture 12" descr="Umpire U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514432" y="2115344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13" name="Picture 13" descr="Umpire U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150018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44444E-6 C -0.02066 -0.16805 -0.04132 -0.33588 -0.10174 -0.43657 C -0.16215 -0.53726 -0.26267 -0.57083 -0.36302 -0.60439 " pathEditMode="relative" ptsTypes="aaA">
                                      <p:cBhvr>
                                        <p:cTn id="6" dur="4000" fill="hold"/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111E-6 1.11022E-16 C 0.03958 -0.04074 0.20069 -0.18958 0.23767 -0.24398 C 0.27465 -0.29838 0.22517 -0.30926 0.22187 -0.32639 " pathEditMode="relative" rAng="0" ptsTypes="aaa">
                                      <p:cBhvr>
                                        <p:cTn id="8" dur="4500" fill="hold"/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33" y="-1631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3.33333E-6 C 3.05556E-6 -0.00047 0.02343 -0.01621 0.05295 -0.0324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80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-162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83333E-6 3.7037E-7 C -5.83333E-6 3.7037E-7 -0.04289 -0.09884 -0.0856 -0.19769 " pathEditMode="relative" ptsTypes="aA">
                                      <p:cBhvr>
                                        <p:cTn id="12" dur="3000" fill="hold"/>
                                        <p:tgtEl>
                                          <p:spTgt spid="1280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-3.7037E-7 C -0.0382 0.00995 -0.1941 0.04676 -0.22934 0.06042 C -0.26459 0.07407 -0.21129 0.08333 -0.21146 0.08194 C -0.21163 0.08056 -0.22691 0.0581 -0.23091 0.05185 " pathEditMode="relative" rAng="0" ptsTypes="aaaa">
                                      <p:cBhvr>
                                        <p:cTn id="14" dur="3000" fill="hold"/>
                                        <p:tgtEl>
                                          <p:spTgt spid="1280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29" y="416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778E-7 3.7037E-7 C -0.04635 0.04213 -0.09253 0.08426 -0.11111 0.10208 " pathEditMode="relative" rAng="0" ptsTypes="AA">
                                      <p:cBhvr>
                                        <p:cTn id="16" dur="2500" fill="hold"/>
                                        <p:tgtEl>
                                          <p:spTgt spid="1280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56" y="509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111E-6 3.33333E-6 C 1.11111E-6 3.33333E-6 0.02014 -0.00764 0.04028 -0.01505 " pathEditMode="relative" ptsTypes="aA">
                                      <p:cBhvr>
                                        <p:cTn id="18" dur="2000" fill="hold"/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7778E-7 -1.85185E-6 C -0.00104 -0.0125 -0.00486 -0.05903 -0.00608 -0.0745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80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" y="-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091 0.05185 C -0.25347 0.03611 -0.33802 -0.02315 -0.36632 -0.04282 " pathEditMode="relative" rAng="0" ptsTypes="aa">
                                      <p:cBhvr>
                                        <p:cTn id="23" dur="3200" fill="hold"/>
                                        <p:tgtEl>
                                          <p:spTgt spid="1280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1" y="-474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187 -0.32639 C 0.22187 -0.32639 0.12899 -0.41898 0.03628 -0.51134 " pathEditMode="relative" ptsTypes="aA">
                                      <p:cBhvr>
                                        <p:cTn id="25" dur="3400" fill="hold"/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08 -0.07454 C -0.00608 -0.07454 0.16649 0.1287 0.33906 0.33194 " pathEditMode="relative" ptsTypes="aA">
                                      <p:cBhvr>
                                        <p:cTn id="27" dur="3400" fill="hold"/>
                                        <p:tgtEl>
                                          <p:spTgt spid="1280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111 0.10208 C -0.12517 0.11898 -0.1776 0.18195 -0.19496 0.20278 " pathEditMode="relative" rAng="0" ptsTypes="AA">
                                      <p:cBhvr>
                                        <p:cTn id="29" dur="3200" fill="hold"/>
                                        <p:tgtEl>
                                          <p:spTgt spid="1280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01" y="502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028 -0.01504 C 0.00504 0.02616 -0.12708 0.18079 -0.17118 0.23218 " pathEditMode="relative" rAng="0" ptsTypes="aa">
                                      <p:cBhvr>
                                        <p:cTn id="31" dur="3500" fill="hold"/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73" y="1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 Box 9"/>
          <p:cNvSpPr txBox="1">
            <a:spLocks noChangeArrowheads="1"/>
          </p:cNvSpPr>
          <p:nvPr/>
        </p:nvSpPr>
        <p:spPr bwMode="auto">
          <a:xfrm>
            <a:off x="701675" y="823913"/>
            <a:ext cx="23320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Bases Loaded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Umpire Positions</a:t>
            </a:r>
          </a:p>
        </p:txBody>
      </p:sp>
      <p:pic>
        <p:nvPicPr>
          <p:cNvPr id="96259" name="Picture 11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675" y="2352675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0" name="Picture 12" descr="baseball ru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5" y="3363913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1" name="Picture 13" descr="baseball ru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650" y="1176338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2" name="Picture 17" descr="Umpire U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666875" y="268128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3" name="Picture 18" descr="Umpire P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4" name="Picture 19" descr="Umpire U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114382" y="2515394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5" name="Picture 20" descr="Umpire U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150018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4" name="Picture 4" descr="base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205413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45" name="Picture 5" descr="Graphi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350" y="4689475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4" name="Text Box 8"/>
          <p:cNvSpPr txBox="1">
            <a:spLocks noChangeArrowheads="1"/>
          </p:cNvSpPr>
          <p:nvPr/>
        </p:nvSpPr>
        <p:spPr bwMode="auto">
          <a:xfrm>
            <a:off x="701675" y="823913"/>
            <a:ext cx="23320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Bases Loaded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U1 Goes Out</a:t>
            </a:r>
          </a:p>
        </p:txBody>
      </p:sp>
      <p:pic>
        <p:nvPicPr>
          <p:cNvPr id="138249" name="Picture 9" descr="baseball runn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675" y="2352675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50" name="Picture 10" descr="baseball runn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5" y="3363913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51" name="Picture 11" descr="baseball runn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650" y="1176338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52" name="Picture 12" descr="Umpire U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666875" y="268128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54" name="Picture 14" descr="Umpire U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114382" y="2515394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55" name="Picture 15" descr="Umpire U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150018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53" name="Picture 13" descr="Umpire PL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0.00023 C 0.01684 -0.09954 0.0573 -0.48171 0.10139 -0.59606 C 0.14549 -0.71042 0.23056 -0.66736 0.26441 -0.68611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12" y="-3550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111E-6 1.11022E-16 C 0.0368 -0.04282 0.17049 -0.20856 0.22083 -0.25648 C 0.27118 -0.3044 0.28524 -0.28148 0.30208 -0.28796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04" y="-1523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778E-7 4.81481E-6 C 2.77778E-7 4.81481E-6 0.03871 -0.14097 0.07743 -0.28171 " pathEditMode="relative" ptsTypes="aA">
                                      <p:cBhvr>
                                        <p:cTn id="10" dur="3000" fill="hold"/>
                                        <p:tgtEl>
                                          <p:spTgt spid="138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3.33333E-6 C 3.05556E-6 -0.00047 0.02465 -0.01412 0.0559 -0.0282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38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" y="-141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3.33333E-6 C -0.00643 0.01759 -0.03004 0.08379 -0.03785 0.1060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38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2" y="530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16667E-6 2.59259E-6 C -4.16667E-6 2.59259E-6 0.01771 0.04722 0.03542 0.09467 " pathEditMode="relative" ptsTypes="aA">
                                      <p:cBhvr>
                                        <p:cTn id="16" dur="2000" fill="hold"/>
                                        <p:tgtEl>
                                          <p:spTgt spid="138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94444E-6 -1.48148E-6 C -0.00365 -0.01227 -0.01684 -0.05764 -0.02136 -0.0729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8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6" y="-365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2222E-6 4.07407E-6 C -2.22222E-6 4.07407E-6 -0.02743 0.03541 -0.05486 0.07106 " pathEditMode="relative" ptsTypes="aA">
                                      <p:cBhvr>
                                        <p:cTn id="20" dur="2000" fill="hold"/>
                                        <p:tgtEl>
                                          <p:spTgt spid="138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7.22222E-6 -3.7037E-7 C 7.22222E-6 -3.7037E-7 -0.01701 -0.02801 -0.03385 -0.05602 " pathEditMode="relative" ptsTypes="aA">
                                      <p:cBhvr>
                                        <p:cTn id="22" dur="2000" fill="hold"/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385 -0.05602 C -0.02343 -0.03472 0.01546 0.04491 0.0283 0.07129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8" y="636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86 0.07107 C -0.02014 0.04445 0.01458 0.01783 0.02847 0.00718 " pathEditMode="relative" ptsTypes="aA">
                                      <p:cBhvr>
                                        <p:cTn id="27" dur="2000" fill="hold"/>
                                        <p:tgtEl>
                                          <p:spTgt spid="138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35 -0.07291 C -0.02135 -0.07291 0.14392 0.1345 0.3092 0.34214 " pathEditMode="relative" ptsTypes="aA">
                                      <p:cBhvr>
                                        <p:cTn id="29" dur="3000" fill="hold"/>
                                        <p:tgtEl>
                                          <p:spTgt spid="138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8" name="Picture 4" descr="base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205413"/>
            <a:ext cx="1555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69" name="Picture 5" descr="Graphi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350" y="4689475"/>
            <a:ext cx="4572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8" name="Text Box 6"/>
          <p:cNvSpPr txBox="1">
            <a:spLocks noChangeArrowheads="1"/>
          </p:cNvSpPr>
          <p:nvPr/>
        </p:nvSpPr>
        <p:spPr bwMode="auto">
          <a:xfrm>
            <a:off x="701675" y="823913"/>
            <a:ext cx="23320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Bases Loaded</a:t>
            </a:r>
          </a:p>
          <a:p>
            <a:pPr algn="ctr" eaLnBrk="1" hangingPunct="1"/>
            <a:r>
              <a:rPr lang="en-US" altLang="en-US" b="1">
                <a:solidFill>
                  <a:srgbClr val="0000FF"/>
                </a:solidFill>
              </a:rPr>
              <a:t>U3 Goes Out</a:t>
            </a:r>
          </a:p>
        </p:txBody>
      </p:sp>
      <p:pic>
        <p:nvPicPr>
          <p:cNvPr id="139271" name="Picture 7" descr="baseball runn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675" y="2352675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72" name="Picture 8" descr="baseball runn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5" y="3363913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74" name="Picture 10" descr="Umpire U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83256">
            <a:off x="1666875" y="268128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75" name="Picture 11" descr="Umpire P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5005388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76" name="Picture 12" descr="Umpire U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613">
            <a:off x="7114382" y="2515394"/>
            <a:ext cx="3746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77" name="Picture 13" descr="Umpire U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1500188"/>
            <a:ext cx="365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80" name="Picture 16" descr="baseball runn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650" y="1176338"/>
            <a:ext cx="36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0.00046 C 0.00834 -0.05903 0.04011 -0.26134 0.04983 -0.35093 C 0.05955 -0.44051 0.0691 -0.48796 0.05782 -0.53819 C 0.04653 -0.58843 0.02049 -0.62338 -0.01788 -0.65208 C -0.05625 -0.68079 -0.14045 -0.69815 -0.17274 -0.71018 " pathEditMode="relative" rAng="0" ptsTypes="aaaaa">
                                      <p:cBhvr>
                                        <p:cTn id="6" dur="5000" fill="hold"/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91" y="-3548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111E-6 1.11022E-16 C 0.03958 -0.04074 0.20226 -0.18634 0.23767 -0.24398 C 0.27309 -0.30162 0.21753 -0.32454 0.21215 -0.34583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46" y="-1729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2222E-6 4.07407E-6 C -2.22222E-6 4.07407E-6 -0.02743 0.03541 -0.05486 0.07106 " pathEditMode="relative" ptsTypes="aA">
                                      <p:cBhvr>
                                        <p:cTn id="10" dur="2000" fill="hold"/>
                                        <p:tgtEl>
                                          <p:spTgt spid="139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-5.18519E-6 C -5.55556E-7 -5.18519E-6 -0.01702 -0.15695 -0.03386 -0.31389 " pathEditMode="relative" ptsTypes="aA">
                                      <p:cBhvr>
                                        <p:cTn id="12" dur="2000" fill="hold"/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3.33333E-6 C 3.05556E-6 -0.00047 0.02413 -0.01806 0.05451 -0.0363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6" y="-182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3.33333E-6 C -0.0165 0.0162 -0.07743 0.07754 -0.09757 0.0981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39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78" y="490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-3.7037E-6 C -0.03143 -3.7037E-6 -0.15972 -0.0037 -0.18872 -0.00023 C -0.21771 0.00324 -0.17379 0.02593 -0.17431 0.0213 C -0.17483 0.01667 -0.18837 -0.01782 -0.19202 -0.02801 " pathEditMode="relative" rAng="0" ptsTypes="aaaa">
                                      <p:cBhvr>
                                        <p:cTn id="18" dur="3000" fill="hold"/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85" y="-11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61111E-6 2.22222E-6 C -0.00746 -0.00949 -0.03524 -0.04537 -0.04461 -0.0574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0" y="-287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27778E-6 3.7037E-7 C -5.27778E-6 3.7037E-7 -0.01216 -0.03981 -0.02431 -0.07963 " pathEditMode="relative" ptsTypes="aA">
                                      <p:cBhvr>
                                        <p:cTn id="22" dur="2000" fill="hold"/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86 0.07106 C -0.0757 0.1044 -0.20452 0.1912 -0.18004 0.27153 C -0.15556 0.35185 0.02864 0.49722 0.09184 0.55347 C 0.15503 0.60972 0.17673 0.59745 0.19913 0.6088 " pathEditMode="relative" rAng="0" ptsTypes="aaaa">
                                      <p:cBhvr>
                                        <p:cTn id="25" dur="4500" fill="hold"/>
                                        <p:tgtEl>
                                          <p:spTgt spid="139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8" y="26921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31 -0.07963 C -0.02431 -0.07963 0.14913 0.1375 0.32256 0.35486 " pathEditMode="relative" ptsTypes="aA">
                                      <p:cBhvr>
                                        <p:cTn id="27" dur="4500" fill="hold"/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44 -0.05625 C -0.06597 -0.07408 -0.1118 -0.18519 -0.17378 -0.16389 C -0.23576 -0.14259 -0.36527 0.02199 -0.41579 0.07083 " pathEditMode="relative" rAng="0" ptsTypes="aaa">
                                      <p:cBhvr>
                                        <p:cTn id="29" dur="4500" fill="hold"/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76" y="-9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007 -0.34167 C 0.18125 -0.36944 0.07396 -0.47361 0.03819 -0.50833 " pathEditMode="relative" rAng="0" ptsTypes="aa">
                                      <p:cBhvr>
                                        <p:cTn id="31" dur="4500" fill="hold"/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94" y="-83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757 0.09814 C -0.10938 0.10879 -0.15313 0.15 -0.16771 0.16389 " pathEditMode="relative" rAng="0" ptsTypes="AA">
                                      <p:cBhvr>
                                        <p:cTn id="33" dur="3000" fill="hold"/>
                                        <p:tgtEl>
                                          <p:spTgt spid="139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7" y="3287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202 -0.02801 C -0.21233 -0.04236 -0.28872 -0.09629 -0.31406 -0.11412 " pathEditMode="relative" rAng="0" ptsTypes="aa">
                                      <p:cBhvr>
                                        <p:cTn id="35" dur="3000" fill="hold"/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11" y="-4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FF"/>
                </a:solidFill>
              </a:rPr>
              <a:t>Rundowns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  <a:highlight>
                  <a:srgbClr val="FFFFCC"/>
                </a:highlight>
              </a:rPr>
              <a:t>If all Umpires are “</a:t>
            </a:r>
            <a:r>
              <a:rPr lang="en-US" b="1" dirty="0">
                <a:solidFill>
                  <a:srgbClr val="0000FF"/>
                </a:solidFill>
                <a:highlight>
                  <a:srgbClr val="FFFFCC"/>
                </a:highlight>
              </a:rPr>
              <a:t>IN</a:t>
            </a:r>
            <a:r>
              <a:rPr lang="en-US" dirty="0">
                <a:solidFill>
                  <a:srgbClr val="0000FF"/>
                </a:solidFill>
                <a:highlight>
                  <a:srgbClr val="FFFFCC"/>
                </a:highlight>
              </a:rPr>
              <a:t>”</a:t>
            </a:r>
          </a:p>
          <a:p>
            <a:pPr lvl="1"/>
            <a:r>
              <a:rPr lang="en-US" dirty="0">
                <a:solidFill>
                  <a:srgbClr val="0000FF"/>
                </a:solidFill>
                <a:highlight>
                  <a:srgbClr val="FFFFCC"/>
                </a:highlight>
              </a:rPr>
              <a:t>Umpires assigned to the bases involved handle the rundown</a:t>
            </a:r>
            <a:br>
              <a:rPr lang="en-US" dirty="0">
                <a:solidFill>
                  <a:srgbClr val="0000FF"/>
                </a:solidFill>
                <a:highlight>
                  <a:srgbClr val="FFFFCC"/>
                </a:highlight>
              </a:rPr>
            </a:br>
            <a:endParaRPr lang="en-US" dirty="0">
              <a:solidFill>
                <a:srgbClr val="0000FF"/>
              </a:solidFill>
              <a:highlight>
                <a:srgbClr val="FFFFCC"/>
              </a:highlight>
            </a:endParaRPr>
          </a:p>
          <a:p>
            <a:r>
              <a:rPr lang="en-US" dirty="0">
                <a:solidFill>
                  <a:srgbClr val="0000FF"/>
                </a:solidFill>
                <a:highlight>
                  <a:srgbClr val="FFFFCC"/>
                </a:highlight>
              </a:rPr>
              <a:t>If any Umpire is “</a:t>
            </a:r>
            <a:r>
              <a:rPr lang="en-US" b="1" dirty="0">
                <a:solidFill>
                  <a:srgbClr val="0000FF"/>
                </a:solidFill>
                <a:highlight>
                  <a:srgbClr val="FFFFCC"/>
                </a:highlight>
              </a:rPr>
              <a:t>OUT</a:t>
            </a:r>
            <a:r>
              <a:rPr lang="en-US" dirty="0">
                <a:solidFill>
                  <a:srgbClr val="0000FF"/>
                </a:solidFill>
                <a:highlight>
                  <a:srgbClr val="FFFFCC"/>
                </a:highlight>
              </a:rPr>
              <a:t>”</a:t>
            </a:r>
          </a:p>
          <a:p>
            <a:pPr lvl="1"/>
            <a:r>
              <a:rPr lang="en-US" dirty="0">
                <a:solidFill>
                  <a:srgbClr val="0000FF"/>
                </a:solidFill>
                <a:highlight>
                  <a:srgbClr val="FFFFCC"/>
                </a:highlight>
              </a:rPr>
              <a:t>Use Rundown Mechanics for 3-Umpires</a:t>
            </a:r>
          </a:p>
        </p:txBody>
      </p:sp>
    </p:spTree>
    <p:extLst>
      <p:ext uri="{BB962C8B-B14F-4D97-AF65-F5344CB8AC3E}">
        <p14:creationId xmlns:p14="http://schemas.microsoft.com/office/powerpoint/2010/main" val="42460495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8"/>
          <p:cNvSpPr>
            <a:spLocks noChangeArrowheads="1"/>
          </p:cNvSpPr>
          <p:nvPr/>
        </p:nvSpPr>
        <p:spPr bwMode="auto">
          <a:xfrm>
            <a:off x="441325" y="1163638"/>
            <a:ext cx="8229600" cy="535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3600" b="1">
                <a:solidFill>
                  <a:srgbClr val="0000FF"/>
                </a:solidFill>
              </a:rPr>
              <a:t>No Matter What Happens…..or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3600" b="1">
                <a:solidFill>
                  <a:srgbClr val="0000FF"/>
                </a:solidFill>
              </a:rPr>
              <a:t>Who misses a rotation</a:t>
            </a:r>
          </a:p>
          <a:p>
            <a:pPr algn="ctr" eaLnBrk="1" hangingPunct="1">
              <a:spcBef>
                <a:spcPct val="20000"/>
              </a:spcBef>
            </a:pPr>
            <a:endParaRPr lang="en-US" altLang="en-US" sz="2000" b="1" i="1" u="sng">
              <a:solidFill>
                <a:srgbClr val="0000FF"/>
              </a:solidFill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6000" b="1" i="1" u="sng">
                <a:solidFill>
                  <a:srgbClr val="990000"/>
                </a:solidFill>
              </a:rPr>
              <a:t>FILL THE HOLE !!!</a:t>
            </a:r>
          </a:p>
          <a:p>
            <a:pPr algn="ctr" eaLnBrk="1" hangingPunct="1">
              <a:spcBef>
                <a:spcPct val="20000"/>
              </a:spcBef>
            </a:pPr>
            <a:endParaRPr lang="en-US" altLang="en-US" sz="2000" b="1">
              <a:solidFill>
                <a:srgbClr val="990000"/>
              </a:solidFill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3200" b="1">
                <a:solidFill>
                  <a:srgbClr val="0000FF"/>
                </a:solidFill>
              </a:rPr>
              <a:t>We can talk about missed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3200" b="1">
                <a:solidFill>
                  <a:srgbClr val="0000FF"/>
                </a:solidFill>
              </a:rPr>
              <a:t>coverage later……….but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3200" b="1">
                <a:solidFill>
                  <a:srgbClr val="0000FF"/>
                </a:solidFill>
              </a:rPr>
              <a:t>SOMEONE has to MAKE THE CALL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5" y="650875"/>
            <a:ext cx="3790950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922838"/>
            <a:ext cx="91440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4800" dirty="0">
                <a:solidFill>
                  <a:srgbClr val="0033CC"/>
                </a:solidFill>
                <a:latin typeface="Arial Black" panose="020B0A04020102020204" pitchFamily="34" charset="0"/>
              </a:rPr>
              <a:t>4-umpire mechanics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1503</TotalTime>
  <Words>1268</Words>
  <Application>Microsoft Office PowerPoint</Application>
  <PresentationFormat>On-screen Show (4:3)</PresentationFormat>
  <Paragraphs>314</Paragraphs>
  <Slides>54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8" baseType="lpstr">
      <vt:lpstr>Arial</vt:lpstr>
      <vt:lpstr>Arial Black</vt:lpstr>
      <vt:lpstr>Default Design</vt:lpstr>
      <vt:lpstr>CorelDRAW</vt:lpstr>
      <vt:lpstr>4-umpire mechanics</vt:lpstr>
      <vt:lpstr>PowerPoint Presentation</vt:lpstr>
      <vt:lpstr>PowerPoint Presentation</vt:lpstr>
      <vt:lpstr>PowerPoint Presentation</vt:lpstr>
      <vt:lpstr>Fly Ball Coverage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CHECK SWINGS</vt:lpstr>
      <vt:lpstr>Umpire Rotations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Rundowns</vt:lpstr>
      <vt:lpstr>PowerPoint Presentation</vt:lpstr>
      <vt:lpstr>4-umpire mechanics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Kenneth Williams</dc:creator>
  <cp:lastModifiedBy>Ken Williams</cp:lastModifiedBy>
  <cp:revision>99</cp:revision>
  <dcterms:created xsi:type="dcterms:W3CDTF">2003-04-05T14:49:12Z</dcterms:created>
  <dcterms:modified xsi:type="dcterms:W3CDTF">2020-03-23T11:43:12Z</dcterms:modified>
</cp:coreProperties>
</file>